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64" r:id="rId4"/>
    <p:sldId id="261" r:id="rId5"/>
    <p:sldId id="263" r:id="rId6"/>
    <p:sldId id="262" r:id="rId7"/>
    <p:sldId id="265" r:id="rId8"/>
    <p:sldId id="270" r:id="rId9"/>
    <p:sldId id="266" r:id="rId10"/>
    <p:sldId id="271" r:id="rId11"/>
    <p:sldId id="269" r:id="rId12"/>
    <p:sldId id="272" r:id="rId13"/>
    <p:sldId id="273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F402F-B9D5-4B59-A784-72CFE73828C2}" type="datetimeFigureOut">
              <a:rPr lang="bg-BG" smtClean="0"/>
              <a:t>6.11.2013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БЪЛГАРСКИ ДРУЖЕСТВО ПО БЕЛОДРОБНИ БОЛЕСТИ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A07A-32A6-4F64-86CD-0D0DE96D31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74923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7ACEC-5EC8-4A81-8CC7-6EA18023EA09}" type="datetimeFigureOut">
              <a:rPr lang="bg-BG" smtClean="0"/>
              <a:t>6.11.2013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БЪЛГАРСКИ ДРУЖЕСТВО ПО БЕЛОДРОБНИ БОЛЕСТИ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8228B-9F1D-4B7C-9826-EEAE1735D5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391050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БЪЛГАРСКИ ДРУЖЕСТВО ПО БЕЛОДРОБНИ БОЛЕСТИ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153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БЪЛГАРСКИ ДРУЖЕСТВО ПО БЕЛОДРОБНИ БОЛЕСТИ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153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867B-C6FE-4AFA-8226-2E7F9E0773C2}" type="datetime1">
              <a:rPr lang="en-US" smtClean="0"/>
              <a:t>11/6/2013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2127-85B0-4849-836B-AC765C8719A5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FD46-190D-4D75-8D7B-C697F566EFC9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704B-B1B2-41C8-9483-D0C8122F546F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AD13-5B1C-453C-879C-DDB21F120C54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7956-A80D-4222-B0F2-6541C120F04E}" type="datetime1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E753-F7F9-4CEC-B72C-29AF54B93859}" type="datetime1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0DB9-7D66-458B-AFAB-0CBDD790E41E}" type="datetime1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6F0-FBE2-413C-866A-AEFBF7438744}" type="datetime1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37E-35B5-4FFD-80E2-9382FFF144F2}" type="datetime1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CD50-62A3-4FF3-A058-A4202DEA49C2}" type="datetime1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98588FF-A9A5-4536-B98D-4F2AA3032398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&#1093;&#1086;&#1073;&#1073;.b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5843958"/>
            <a:ext cx="923925" cy="97672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БЪЛГАРСКО ДРУЖЕСТВО ПО БЕЛОДРОБНИ БОЛЕСТИ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82924"/>
            <a:ext cx="6958013" cy="446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1564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ВСЕ ОЩЕ НЕ Е КЪСНО… </a:t>
            </a:r>
            <a:endParaRPr lang="bg-BG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0200"/>
            <a:ext cx="51530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5410200"/>
            <a:ext cx="5153025" cy="704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bg-BG" sz="4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ноември 2013 </a:t>
            </a:r>
            <a:endParaRPr lang="bg-BG" sz="4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b="1" dirty="0" smtClean="0">
                <a:solidFill>
                  <a:srgbClr val="0000FF"/>
                </a:solidFill>
              </a:rPr>
              <a:t>Тежко недофинансиране на белодробните клинични пътеки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g-BG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ХОББ – 400 лв. </a:t>
            </a:r>
          </a:p>
          <a:p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Дихателна недостатъчност – 560 лв.</a:t>
            </a:r>
          </a:p>
          <a:p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Средна цена на леглоден – 120 лв.</a:t>
            </a:r>
          </a:p>
          <a:p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Минимален престой – 7 дни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БЪЛГАРСКО ДРУЖЕСТВО ПО БЕЛОДРОБНИ БОЛЕСТИ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5843958"/>
            <a:ext cx="923925" cy="9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0000FF"/>
                </a:solidFill>
              </a:rPr>
              <a:t>Кислородолечение </a:t>
            </a:r>
            <a:br>
              <a:rPr lang="bg-BG" b="1" dirty="0" smtClean="0">
                <a:solidFill>
                  <a:srgbClr val="0000FF"/>
                </a:solidFill>
              </a:rPr>
            </a:br>
            <a:r>
              <a:rPr lang="bg-BG" b="1" dirty="0" smtClean="0">
                <a:solidFill>
                  <a:srgbClr val="0000FF"/>
                </a:solidFill>
              </a:rPr>
              <a:t>у дома</a:t>
            </a:r>
            <a:endParaRPr lang="bg-B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 от хоспитализираните пациенти с ХОББ и дихателна недостатъчност</a:t>
            </a:r>
          </a:p>
          <a:p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Приема на кислород в домашни условия удължава живота от 3 до 5 години</a:t>
            </a:r>
          </a:p>
          <a:p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Непосилна цена</a:t>
            </a:r>
            <a:endParaRPr lang="bg-B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БЪЛГАРСКО ДРУЖЕСТВО ПО БЕЛОДРОБНИ БОЛЕСТИ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92074"/>
            <a:ext cx="2314575" cy="154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22554"/>
            <a:ext cx="1905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5843958"/>
            <a:ext cx="923925" cy="9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g-BG" sz="6000" b="1" dirty="0" smtClean="0">
                <a:solidFill>
                  <a:srgbClr val="0000FF"/>
                </a:solidFill>
              </a:rPr>
              <a:t>Последствия </a:t>
            </a:r>
            <a:endParaRPr lang="bg-BG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Фалит на специализирани белодробни болници</a:t>
            </a:r>
          </a:p>
          <a:p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Белодробните отделения/клиники в МБАЛ – „нежеланото дете“</a:t>
            </a:r>
          </a:p>
          <a:p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Стимулиране в посока количество</a:t>
            </a:r>
          </a:p>
          <a:p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избор при селекция на кадри</a:t>
            </a:r>
          </a:p>
          <a:p>
            <a:endParaRPr lang="bg-BG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БЪЛГАРСКО ДРУЖЕСТВО ПО БЕЛОДРОБНИ БОЛЕСТИ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5843958"/>
            <a:ext cx="923925" cy="9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g-BG" sz="6000" b="1" dirty="0" smtClean="0">
                <a:solidFill>
                  <a:srgbClr val="0000FF"/>
                </a:solidFill>
              </a:rPr>
              <a:t>Обединени</a:t>
            </a:r>
            <a:endParaRPr lang="bg-BG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БДББ</a:t>
            </a:r>
          </a:p>
          <a:p>
            <a:pPr marL="0" indent="0" algn="ctr">
              <a:buNone/>
            </a:pPr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Пациентски организации</a:t>
            </a:r>
          </a:p>
          <a:p>
            <a:pPr marL="0" indent="0" algn="ctr">
              <a:buNone/>
            </a:pPr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Фармацевтична индустрия</a:t>
            </a:r>
          </a:p>
          <a:p>
            <a:pPr marL="0" indent="0" algn="ctr">
              <a:buNone/>
            </a:pPr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АСМБ</a:t>
            </a:r>
          </a:p>
          <a:p>
            <a:pPr marL="0" indent="0" algn="ctr">
              <a:buNone/>
            </a:pPr>
            <a:endParaRPr lang="bg-BG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bg-BG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Очакваме Вашата ПОДКРЕПА!!!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БЪЛГАРСКО ДРУЖЕСТВО ПО БЕЛОДРОБНИ БОЛЕСТИ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5843958"/>
            <a:ext cx="923925" cy="9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6600" b="1" dirty="0">
                <a:solidFill>
                  <a:srgbClr val="0000FF"/>
                </a:solidFill>
              </a:rPr>
              <a:t>Х О Б Б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центъра в България</a:t>
            </a:r>
          </a:p>
          <a:p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00FF"/>
                </a:solidFill>
                <a:hlinkClick r:id="rId2"/>
              </a:rPr>
              <a:t>www.</a:t>
            </a:r>
            <a:r>
              <a:rPr lang="en-US" dirty="0" smtClean="0">
                <a:solidFill>
                  <a:srgbClr val="0000FF"/>
                </a:solidFill>
              </a:rPr>
              <a:t>brsnet.bg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http://www.facebook.com/bulgarskodbb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5843958"/>
            <a:ext cx="923925" cy="9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5843958"/>
            <a:ext cx="923925" cy="97672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БЪЛГАРСКО ДРУЖЕСТВО ПО БЕЛОДРОБНИ БОЛЕСТИ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82924"/>
            <a:ext cx="6958013" cy="446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1564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ВСЕ ОЩЕ НЕ Е КЪСНО… </a:t>
            </a:r>
            <a:endParaRPr lang="bg-BG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86400"/>
            <a:ext cx="51530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32432" y="5410200"/>
            <a:ext cx="5153025" cy="704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bg-BG" sz="4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ноември 2013 </a:t>
            </a:r>
            <a:endParaRPr lang="bg-BG" sz="4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7200" b="1" dirty="0" smtClean="0">
                <a:solidFill>
                  <a:srgbClr val="0000FF"/>
                </a:solidFill>
              </a:rPr>
              <a:t>Хронична ОББ</a:t>
            </a:r>
            <a:endParaRPr lang="bg-BG" sz="7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Недостиг на въздух</a:t>
            </a:r>
          </a:p>
          <a:p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Умора</a:t>
            </a:r>
          </a:p>
          <a:p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Кашлица</a:t>
            </a:r>
          </a:p>
          <a:p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Храчки</a:t>
            </a:r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5843958"/>
            <a:ext cx="923925" cy="976720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431946" cy="322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7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6600" b="1" dirty="0">
                <a:solidFill>
                  <a:srgbClr val="0000FF"/>
                </a:solidFill>
              </a:rPr>
              <a:t>Х О Б Б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Трайни структурни </a:t>
            </a:r>
          </a:p>
          <a:p>
            <a:pPr marL="0" indent="0">
              <a:buNone/>
            </a:pPr>
            <a:r>
              <a:rPr lang="bg-B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увреди</a:t>
            </a:r>
          </a:p>
          <a:p>
            <a:pPr marL="0" indent="0">
              <a:buNone/>
            </a:pPr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Възпаление</a:t>
            </a:r>
          </a:p>
          <a:p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Кислороден глад</a:t>
            </a:r>
          </a:p>
          <a:p>
            <a:pPr marL="0" indent="0">
              <a:buNone/>
            </a:pPr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43600"/>
            <a:ext cx="871538" cy="87707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94" y="1938528"/>
            <a:ext cx="38004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543800" y="4191000"/>
            <a:ext cx="6858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6688931" y="2286000"/>
            <a:ext cx="62626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4788694" y="2209800"/>
            <a:ext cx="469106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738438" cy="161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9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6600" b="1" dirty="0" smtClean="0">
                <a:solidFill>
                  <a:srgbClr val="0000FF"/>
                </a:solidFill>
              </a:rPr>
              <a:t>Х О Б Б</a:t>
            </a:r>
            <a:endParaRPr lang="bg-BG" sz="6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 на всеки 10 жители на земята страда от ХОББ</a:t>
            </a:r>
          </a:p>
          <a:p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милиона души умират от ХОББ в света годишно</a:t>
            </a:r>
          </a:p>
          <a:p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Към 2020 ХОББ ще бъде третата по ред причина за смърт в света</a:t>
            </a:r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5843958"/>
            <a:ext cx="923925" cy="9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6600" b="1" dirty="0">
                <a:solidFill>
                  <a:srgbClr val="0000FF"/>
                </a:solidFill>
              </a:rPr>
              <a:t>Х О Б Б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Близо 15% от населението на България страда от ХОББ</a:t>
            </a:r>
          </a:p>
          <a:p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53% от скринирани рискови пациенти показаха данни за ХОББ</a:t>
            </a:r>
          </a:p>
          <a:p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40 000 пациенти приемат медикаменти през НЗОК месечно</a:t>
            </a:r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5843958"/>
            <a:ext cx="923925" cy="9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6600" b="1" dirty="0">
                <a:solidFill>
                  <a:srgbClr val="0000FF"/>
                </a:solidFill>
              </a:rPr>
              <a:t>Х О Б Б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Тютюнопушене</a:t>
            </a:r>
          </a:p>
          <a:p>
            <a:pPr lvl="1"/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Близо 50% от учениците на 16 години пушат</a:t>
            </a:r>
          </a:p>
          <a:p>
            <a:pPr lvl="1"/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Близо 40% от възрастното население пуши</a:t>
            </a:r>
          </a:p>
          <a:p>
            <a:pPr lvl="1"/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30 % от пушачите развиват ХОББ</a:t>
            </a:r>
          </a:p>
          <a:p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Замърсена околна среда</a:t>
            </a:r>
          </a:p>
          <a:p>
            <a:pPr lvl="1"/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Автомобилен трафик</a:t>
            </a:r>
          </a:p>
          <a:p>
            <a:pPr lvl="1"/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Професионалне среда</a:t>
            </a:r>
          </a:p>
          <a:p>
            <a:pPr lvl="1"/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отопление</a:t>
            </a:r>
          </a:p>
          <a:p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Инфекции на дихателните</a:t>
            </a:r>
          </a:p>
          <a:p>
            <a:pPr marL="0" indent="0">
              <a:buNone/>
            </a:pPr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пътища</a:t>
            </a:r>
          </a:p>
          <a:p>
            <a:pPr marL="0" indent="0">
              <a:buNone/>
            </a:pPr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dirty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pic>
        <p:nvPicPr>
          <p:cNvPr id="3074" name="Picture 2" descr="http://www.clinicaladvisor.com/webservice/ImageResizer.ashx?n=http://media.clinicaladvisor.com/images/2012/08/02/ca0812smokersandvita_283812.jpg&amp;c=1&amp;h=100&amp;w=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61253"/>
            <a:ext cx="1905000" cy="13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5843958"/>
            <a:ext cx="923925" cy="976720"/>
          </a:xfrm>
          <a:prstGeom prst="rect">
            <a:avLst/>
          </a:prstGeom>
        </p:spPr>
      </p:pic>
      <p:pic>
        <p:nvPicPr>
          <p:cNvPr id="3076" name="Picture 4" descr="Urbanisation contributes to the rise of lung diseases around the globe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42" y="4038600"/>
            <a:ext cx="2202452" cy="14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6600" b="1" dirty="0">
                <a:solidFill>
                  <a:srgbClr val="0000FF"/>
                </a:solidFill>
              </a:rPr>
              <a:t>Х О Б Б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Спиране на тютюнопушенето</a:t>
            </a:r>
          </a:p>
          <a:p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от пулмолог</a:t>
            </a:r>
          </a:p>
          <a:p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Спазване на предписаното</a:t>
            </a:r>
          </a:p>
          <a:p>
            <a:pPr marL="0" indent="0">
              <a:buNone/>
            </a:pPr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лечение</a:t>
            </a:r>
          </a:p>
          <a:p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5843958"/>
            <a:ext cx="923925" cy="976720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hQSEBQSERQWFRUUGBsYFxUYGBkVFRsbFRgfGBkXFRgdGyYgHxkjGRoWIC8hKCcpLCwtGB8xQTAqNSYrLCkBCQoKDgwOGg8PGislHyUqLCoqNTAuLDIpKik2LCwsKjIyLCksNS8sLSwsNCwsKiksMCwsLDIqKSwsLC8pLDUpLf/AABEIAOEA4QMBIgACEQEDEQH/xAAcAAEAAgMBAQEAAAAAAAAAAAAABgcEBQgDAQL/xABIEAABAwICBwUECAIFDQEAAAABAAIDBBESIQUGBzFBUWETInGBkTJCUqEUIzNicpKxwUOCCDRzotEVFiRTVGOTsrPC0uHwNf/EABsBAAICAwEAAAAAAAAAAAAAAAAFBAYCAwcB/8QAOREAAQMCAgYIBAUEAwAAAAAAAQACAwQRBSESMUFRgcEGEyJhcZGhsRQyQuEjcqLR8DM0UvFDU2L/2gAMAwEAAhEDEQA/ALxREQhEREIRERCEXlNUNbbEcybAbyT0G8/ssPTmmW00Re7MnJrd1z/hzK8NX6RxYKiY4ppRe/BrTmGMHAWsTzPNe2WOlnYLcIiLxZIiIhCIiIQiIiEIiIhCIiIQiIiEIiIhCIiIQiIiEIiIhCIiIQiIiEIiL4ShCr3WOoNRpBsW9rXtjA8SMfnckeQVhAKqdGVGKsje4+1M1xP4n3/dWss3ZKPAb3K+ootpvaTR0xLe07V492IYs+Rd7PzuOSgmldsdS/KCNkQ5n6x/qbN/uqI+ojZrKf0uDVlTm1lhvOX38grkXjPWsZ7b2tvuxODf1K52r9aqua/a1ErgeGItb+UWHyWsc4k3OZPFRjXDY1O4+irv+SUcB+5HsukJdZqVps6pgaeRlYD/AMy/H+dlH/tdP/xo/wDyXON0usPjnblJHRaL/sPkF0d/nZR/7XT/APGj/wDJfuHWWlebNqYHHkJWE/8AMubrpdHxztyD0Wi2SHyC6egq2PF2Pa4fdId+i9Vy615BuDYjiMitro7W6rgI7KokAG5pcXN/K644ngs21w2hRpeirwPw5AfEW9QT7Lo1FT+iNsk7SBURskbxc3uP8eLT4WCnugtoFHVWayTA8/w5O47yN8J8ASVKZURv1FIqrB6umzey43jMfbipGiIt6VIiIhCIiIQiIiEIiIhCIiIQiIiEIvGteRG8jeGuI45gGy9lWevW0/AXU9Ee9ufNvA4ER9fvcLZX3jXJI2MXcplHRTVj+riHjuC0sEha5rhvaQR4g3C0esuu9VVuc2R5ZHc/VM7rfB3F3n8luQVFNN0uCY8nd4ee/wCd1qxDS0ARq2ph0RMXxL2SAaVrtvstrt35+i16IiSLpyIvalpHyODI2Oe47mtBcT4AKX6I2TVkwDpMMDT8Zu/8rb28CQVsZG5/yhRairgpxeV4Hv5a1CkVyaN2N0zLGaSSU8haNvoLnn73Fb2l2d0EeYp2n8Zc/f0cSFJbRSHXYJJL0lpGZNDncMvU8lz8i6AqtnVBIbmnaPwFzOm5rgFodI7Gadw+olkjP3rSN9O6fmh1HINViiLpLRvydpN8Rl6X9lTqKZaY2VVkILmNbO0f6s978hsT5XURmgcxxa9pa4ZEEEEeIKiuY5nzBPIKqGoF4nA+C80RFgpKk+ru0KqpCAHmWMZdm8ki33Tvb5ZdCre1Y11p64WidhkAu6J2Tx1HxDqOl7LnpelPUOjcHscWuabhwNiCOIKlRVLo8jmEixDBIKsFzRov3jb4jb7rqBFXeou08TltPV2bIcmS7mvPAOHB557j0O+xE2jkbILtXPaujlpJOrlFj6HwRERbFERERCEREQhEREIRCUVabVddMDTRQnvOH1zhwaR9n4kG56ZcTbXJII26RUyio31kwiZx7hvWv2gbSi8upqN1o7Fsko3u5iM8G7xfjflma9mpS1rH72vGR4XGTm+Iy8iDxXgpTqhTNqYp6R28gSRk+64d0nzuwHok+k6d+evYujiKLC6cGMdkEaW8jUTw1+GSyNFT44WHkLH+XL/D1XnpbRjpmtDBd9wGjIXxZWufI+S12r9SWPdE7K5yHJwyI/8AuS30gGE33WN/CycRETwWPgfFc4rmSYVimnH/AJaTdxadnuFD46Bz5eyhBldewwAnFbi0b7ftyVj6tbHsg+udb/csPye8fo31Uu1E0XSR0rX0dnB470ht2hPEO5W+HcPO5kqiQ0jbaTs/ZWDEukExcYobtAyJPzH9vfwWForQ0NMzBBG2NvQZnq47yepKzURTgAMgqq57nnScblERF6sUREQhFr9L6vwVTcNRE1/AEjvD8LhmPIrYIvCARYrNj3MdpMNj3KpdZdj7mAvonGQDfE+wf/I7IHwNvEquJoXMcWvBa4ZFpBBB5EHcuoVH9a9SoK5nfGCQDuytHeHR3xN6HdwsoM1GDmxWvDukb2EMqsxv2jx3+/iue0W31j1YnopME7cj7LxmxwHwn0uN4WoSwgtNirxHIyVoew3BRWls/wBpZu2mrHcmxzH5NkP6O9eaq1FnHK6M3CjVtDFWR9XIPA7QV1Iir3Zbrp2zBSTH6yMfVuPvsHu/iaPUeBVhJ3HIJG6QXLaykkpJjFJrHqN6IiLYoiIiIQiIiELRa5aytoqV0u957sbebiMr9BvPh1XPk87nuc95LnOJc4neSTck9SVL9qenvpFaY2nuU92Dliv3z62b/IoYk1VLpvtsC6XgVCKamDyO07M+GwIppszo3GaWX3WswebnA5eTT6hRTR9A6aVsUYu5xsOXUnoBmrh0RoplPC2KPcN54uJ3uPX9gBwWVJEXP0tgWnpDXNhpzAPmf6DfyH2Ve66U3YV+Nvv4ZLdSbO9XNJ81vaLRXb42XLRhN3ciQQPn8gVpdPzip0icObY7NvvBDN/q4kKS6n6cjkMkIye0kg/G3dceHLkb81MgcAX7ibDmq1isUkjKcgXdGwOf3AkaN/I+pUW1e1in0XVOa4EtvaWLg4cHN62zB4jorx0TpaOpibNC7Ex3qDxDhwI5KqNpOiwY2VA9ppDHdQbkeYN/Xoo9qfrfJQS4m96N32kd8iOY5OHA+S0NkNO/QdqTeejbjFKKqIWk1HcSP5keB7uhEWHonS0dTE2aF2JjvUHiHDgRyWYmIN8wqU5pYS1wsQiIi9WKIiIQiIiEIiIhCwNN6Eiq4XQzNu07j7zTwc08HD/1uJVE626nS0EmF/ejd7EgFgehHBw5LoVYWl9Ex1ML4Zm3a4eYPBzeThvBUaeASjvTrCsWkoX2ObDrHMd/uuaEW01k1fko6h0MnDNrrWDmnc4fvyII4LVpMQQbFdNjkbI0PYbg5he1JVOikbJGS1zCHNI4EZhdEarawMraZk7cicnt+Fw9oeHEdCFzip3sk092NWYHHu1AsOQe25b6jEPHCpVLLoPsdRSHH6EVFOZG/MzPht/f/aulEROFzZEREIRavWfTApaSafK7GnDfi85MH5iPmtoq120aTtFBTg5vcZHC/BgwtuORLj+X01TP0GFyn4bTfE1TIjqJz8BmVU73kkkm5OZJ3nqV+URIV1tS3ZtBeqe74Yz6ucB+l1a+iaTG+53Nz8+H+KrfZdoZ73T1AHcYzB4uc5rjbwa258QrHNb2NHNKPaG7xNmt+ZBTmjH4YXM+kbwa12eoDhkoBrXQMbUVP0SPMg3Dc82jvlo4Ad42HwlQfRFeYZ45Wmxa4X6jc4eBFx5qzdSpgKxt/eDm36kX/Yry192a3f8ASKRuTnDtYhkBc5vZ04kcN6xq4XZOZsW7o9icVpIqn69p3WsAeGpfNoMrRROBscT2hvjcm48gfVVYpXtA0x2k/YNPchy8XWzv4DL15qKKDVPDpDbZkrVgNM6Cjbpa3drz1eikGp+t8lBLib3o3faR3yI5jk4cD5K+NE6WjqYmzQuxMd6g8Q4cCOS5nUg1P1vkoJcTe9G77SO+RHMcnDgfJZU9R1fZdq9loxnBhVjrYsnj9X33Hge7oRFh6J0tHUxNmhdiY71B4hw4EclmJuDfMLnTmlhLXCxCIiL1YoiIhCIiIQiIiEKMa/6qitpThA7aPvRniebL8nD5gKg3NINjkRwXUapPavq92FX2zG2jnGLLcHj2/XJ3iSl1ZFlpjirl0aryHGlfqObeY5+ag69Kecse17TZzSHA8iDcH1XmiWq7kXyK6W0HpQVNNFO21pGB2XA+83ydceSzlXuxrSmOlkgJzifcD7sg4dMQd6qwk/ifpsDlyOvp/hql8W45eGseiIiLYoSKjtrNZj0i5vCNjGjzGM+fe/RXiuetfJS7SVSXG57QjyaA0fIBQq09gDvVo6MM0qpztzT7haBEW91H0X9I0hBGRduPE7laMYyD0NreaVNGkQAr7NKIo3SO1AE+SunUjQf0WhijIs8jHJ+J+ZB8BZv8q1mtMeCCaO9hiY4dRiAt8x+VTFR3WWnDyWn3mW+Zsf0VhYA0ADYuO1Mjp3Oe7W65UB0dV9lNHJ8DgTbkDmPS6snS1cHMa1huHgOuOIO71VXvYQSDkRkR4KQ6u1t29mTm3Mfh5eR/Vbnjal9O+x0SsHaLs6tiq6Vt/eljGZ6vZ+pHmqvXTlDPjjB47j4jeqz2i7ObYqqkblvliA3c3sHLmPNKKmm+tnFdCwTG9VPUHuaeR5FVeiIlquqkGp+uElBLib3o3faR3yI5jk4cD5K+NE6WjqYmzQuxMd6g8Q4cCOS5nUg1P1vkoJcTe9G77SO+RHMcnDgfJTKeo6vsu1eyrmM4MKsdbFk8fq++48D3dCIsPROlo6mJs0LsTHeoPEOHAjksxNwb5hc6c0sJa4WIRERerFEREIREXjV1rImF8r2sYN7nuDWjxJNkIXsoztE0IKmgkAHfiHaMPG7BdwHi3EPRaTTu3LRtPcMkdUPBthhbceON1m28CVCaja/pavu3RtIImG/1mHtTyzkeBGPAgrXKW6B0zYLfTyvhlbIzWDdRJF9qdm+kWFp7aIyv/hdsA/ws4Bp8itN9Pmp5zBWNwOabG4AIvuOWRaeY53ukrY2v/puDvDWuhQ4/A94bI1zL6idXnsVqbHazDXOZewkidlfeWkOFhzti8rq6FQezOQjSlPbiXjyMblfiZURvHxVb6TMDawEbWg+pCIiKYq0i5v1pP+nVX9vL/wBRy6QXN+tH9eqv7eX/AKjkvrvlCt3Rb+rJ4D3WrVj7FqIGonly7kbWjn9Y6+X5Pmq4Vv7FqcCmnfnd0obbh3WA/wDcfQKJSi8oVhx6TQoX222HqOSsRzrC54KM1k+N7ncDu8AtnpupsAwe9mfAcPX9FraGlMjwOG8+CdrmC0OuOisBimH8VoDh95oGfmP06rVaDktO3rceo/8ASnOu9Lio3H/Vua7/ALT8nFQbQP8AWoer2g+DjY/IlbRm1QZBoyBTnRNXgfbg7Lz4FSBRiSPBJYe67L1yUnWpTlVe0XZ1bFVUjct8sQG7m9g5cx5qr11Iqr2i7OrYqqkblvliA3c3sHLmPNLamm+tnFXbBMbvanqD+U8jyKq9ERLVdFINT9cJKCXE3vRu+0jvkRzHJw4FXxonS0dTE2aF2JjvUHiHDgRyXM6kGqGuElBLib3o3faR3yI5jk4cCplPUdX2XavZVzGcGFWOtiyeP1ffceB7uhEVZ6wbe6Gn7sTJZ5LA4Q3s2i4vZznfsHBaEaz6w6U/qlOKOF38RwwHC7cccgxEW4sYm4N8wudOaWOLXCxCuKu0hHCwvmkZGwb3PcGN9SQFX+sG3rR1PcQl9S/P7MYWXHN7rZdWhy1NDsHdO8TaVrpah/FrSbeHaPubdA1qktdsX0ZJT9g2n7O2YlYT2wPMvdfEOhuOi9WKryfa7pjSHd0dSiFvxtb2hHAgyyARjP7oKxY9lVbVvEmk6xxPw4nTPF94BcQ1vlcL1r4a7VuRjZHfSqGRxDPdLT7RABvgfvOG5a6x3HdPKjFV08UlNMYw8NeHW3tcL2PEHP8AZV/EquqgdoiwadR1/wA8kwpYYpNZ/nBQ52r9Bo6RrBSGZ+R7SU4r3+AEYSRnuaM1YUTxgBtgFgbGww5bjwFl8bTizMdnuZueQL3tYuGWRPRRPT+rlVNNfGHsccrnC1g5FvhxF7qvuk68jTdnvJJTiOOI2aLN3netxW0bvpcUjKdjgfalJIc22W7dcDdkScxko1tj0JHJQGoLR2sLm2eBnhe7CWk/Dd1+hHUqT0VC6jpSGNMzx3i0Ei5+6M8gOAzNuZUE2la8B1IKJrR289u0Y1weI2h1w0kbnuIb3d4F77wt9E17qhhj2H028LLRVWMZGsahvO7Ja3ZpJeqoTf32DLocP6LpQLm7Z5S9nWUbOUrL+Jdc/MldIhW2kIOlbetmPtc0wNfrDBfx2oiIpirSLm/Wj+vVX9vL/wBRy6QXOeuEWHSFUN/1zz+Zxd+6gV3yhW7osfxpB3D3WnVp7E6of6THfPuPAv8Aiacvy+oVWKZbKdJdlpFreEzXMPK9sbfO7beahU7tGQFWbGYutopGjdfyzVq6c+0H4R+pWdoaC0d+Ls/TIf8A3VY+no/Zd4j9x+6z9HuBiZbkB6ZJ4uVrw0+5opZi7d2bvmLD52VfaoQ4qyL7t3br7mn97KW691eGlwcZHAeQ7x/Qeq1WpFGGMkqX/gZ14ut52HkVmMmqK/tSgLeTMxVVh8Q+QBP6LeLXaKpjnI72nbvA5/NfNM6yU1I3FVTxxDhjcAT+Fu8+QWClLZIql0//AEiaSK7aSKSoPxO+pj8RcFx8MIUXZrjrDpbKkjdDE6wxRM7JnO/bSG9+eF3LLPMQpJtT1PhgP0qJ8ceM96FzmsuT70QJF+rR4hVypvof+j0+V3a6Tq3Oe43c2O73G+femfxv90+K2GumysU8Ilosbmxts+NxL32HvtO89R5pbU031s4q7YJjeqnqD+U8jyKrhERLVdFt9VtOijqWzGNkgGRDmtLgOcbiLtcOYXQOiNLR1MTZoXYmO9QeIcOBHJczqQaoa4SUEuJvejd9pHfIjmOThwKmU9R1fZdq9lXMZwYVY62LJ4/V99x4Hu6ERYeidLR1MTZoXYmO9QeIcOBHJZibg3zC505pYS1wsQoPtpoo5NC1JkA+rwvYTlZ4eGi3Uhzm9cRUI2Q6Qk/yU8uDniGR4jaBmWhrX4W8+853rZSH+kDpkRaK7DLFUysbbjhjPaucPBzYx/Mq00BtHi0fQR09Mx085Je5zrtia5/uj3nWAaLZXINilmKQvmiDGNubhb6Z4Y/SdqVkaD1qNRI5piwsaC4vxXDQPiNgP0Wq1i2tUdNdsR+kycoz3B4yWI9MSjtHqNpnTLg6qcaanOYDwY2553ZAM3HO93Wvf2lZmqexmgosLnM+kSjPtJQCAfuR+yOYvcjmocOCsvpS+Q/f/Skz1wcfwm2HmqU03rfpKtyN6eF4uGtBja5pvY4z3ng9DY23LX6O0C2MhxJc4eTR4BTzaVpLttJTWNxHaIdMA7w/OXqLLY94jvHGAG921XXC8IhZGyeUaTyAc9m3ILdal/8A6NL/AGzP1XRQXPmoFPj0lTC9rPxfkaXW87WXQam0PyHxSTpSR8Qwf+eZRERT1U0VB7SqXBpOewsHFr/zMBPzuVfiqLbTQWngm4PYWHxjN+fJ/wAlDrG3jvuVj6Ny6FZon6mkc+SrhZGj610MscrPajc148Wm4/RY6JRqXRnAOFiul4JWVNOx7fZkaHNPLELjzCxtEVOEmJ2RBNv3H7qI7I9Y2upn08jgDBd4vYDs3Zk35Nde54YgodtH20tc80+ihd5OF1UBmTygHE8MZHgNzk/ifpsDlyKupjS1D4jsOXhs9FN9bJWuqC6slZS08YIa6RzWl9va7NpN3OPQbg3InIxXT23miiY2Kip3ziPJpeexitbfbN7vMN4qpKzV3SEzzJNHNI873PdjcfEk3WLVaInp2h0sBa29sThfPlvyW7NLRog3GZKk2m9sOk6u7RN2DPgh+qy/HfH/AHlH9CwU5nvpJ9Q2NxzdE1r3EneXOc7cOgcVttDav0dTAXmbs3j2gcLcPkT3gea8KWrbRSPjLY6qB2WK1iL5WuQcuYFxyK90Vj1udvRdA6k6i6IbCyeiiinDgCJnntnXH4vYdzADSDwCm65Q1U1uk0XWieHF2DnWlgxEtLDw3gFwBu1x4jkSD1NozSLKiGOeI4mStD2nmHC48+ixIstzXBwuFkoiLxZKq9o2zq2KqpG5b5YgN3N7By5jzVXrqRVXtG2dWxVVI3LfLEOHN7By5jzS2ppvrZxV2wTG72p6g/lPI8iqvRES1XRSDVDXCSglxN70bvtI75EcxycOBUi1n28u7T6Po2lfJKcg+RpOZ+CJly71GfAqvVvdT9an0E/aNAc1wDZG5XLQb5HgRmQplPUdX2XavZVzGcGFW3rYsnj9X33Hge7PpNlOlNKyNn0vUOjYMwwkOkAdvDI29yO9hfjuuDZWfqpszodHgGCEOkH8aSz5b8w61m/ygLe6J0tHUwtmhdiY71B4hw4EclmJuDfMLnTmlhLXCxCLC0zpIU9PLM61o2F1ibXIGQ8zYeazVWu2PT+GOOkYc39+Qfdae4D4uuf5Qtcr9BhcpmH0pqqhkWwnPw2qqamcve57jdziXE8yTcn1XmiJCutgWFgphsppMekozl9W17/7uEW83BXoqq2K6O71ROeAbGPPvO49GcOPirVTijbaPxXNukUvWVpA+kAc+aIiKWq+iiG1HQ5n0e9zfagPajwaCH/3ST5KXr8yxhzS1wBBBBBzBByIKwe3TaWqRTTmnmbKNhuuXUW01l0MaWqlgN7Md3SeLTm0+bSFq1XyCDYrr8b2yND26iLhaTTlVI6RtPEXfWWa5oNsWJwwtdzFw02PGx4Kd6vaoxUouO/LxkIzHRg4D59eCh2pjWy6QfK/+G1z2ttckjuiwtmQDfncBSvUquM8c07zd0kpy4ta1owt8ACbeJ5qxU8YYwBcdxmrdVVL5Nl/TUPRSJeVTHiY5uFrrgjC72T909Du/wAV6opKSKsNYNXGMjNXSEhjXWkiPtxOvYtPgTa3UG5ButbBNiZc+fLqptJSf6bV03uVUIkHJrh3CT4uub+CgGjHe03z/YrAZFSXdpl93ssuaK7C3pl5bldv9HnWczUctG8kmmcCz+zlucN+jw7ycOSo6hfdvOxt5DcrH/o4zOFZV8IuwBe63dBEgw3dw7pk9DyWLti2QXBLV0IirzWzbhQUd2RO+lS/DER2Y/FLm38uI9FAjpHT2nrtiBpqV3EYoYiDzksZJLjeG3HQLBSVaOtW1SgoLtlmxygfYxd9/g4jutP4iFWk+0fTGmHGLRcBgjHtSMPe8HTus1ptbJtnb96lOqewKjp8L6smqkGdj3YQfwDN38xseQVmwU7WNDGNDWtFg1oDWgDgAMgEIVH1myWrpqMSySNnkbcyNYCS1vMOOb7Z3yHnZQ9dSKq9o2zq2KqpG5b5YgN3N7By5jzS2ppvrZxV2wTG72p6g9zTyPIqr0REtV0Ug1Q1vkoJcTe9G77SO+RHMcnDgVfGidLR1MTZoXYmO9QeIcOBHJczqQaoa4SUEuJvejd9pHfIjmOThwPkplPUdX2XavZVzGcGFWOtiyeP1ffceB7r70jpBkET5pTZjAXE+HAdTuA5lc7aw6bdV1Mk78i85Dg1oya0eA+dzxUo2ia/iswwU5IgFnOJBaXu32I+FvLmL8AVBV7VTaZ0W6gscAww0rDLKLPd6D9zt4IiLd6naD+l1kUNjhvieeTG5u9cm+LgojQXGwVhllbEwyO1AXKuPZzob6Po+IH2pPrXeMlreYYGA9QVJl8AtkF9VgY0NaGhcfqJnTyuldrJJRERZLSiIiEKudr2rJkjbVxi7ohhkH3Cbh38pJv0d0VQrqKSMOBa4AgixBzBByIKoPXrU91DPlcwyXMbuX3HH4h8xnzsrrIbHTHFXro5iQcz4WQ5j5e8buHt4Kv6af6LpGOQ5Mc4E8sL+66/TM+i2+rVc2jr6imkIYxzjhJNgC0ksvyu07/Ba/TujjK1pZm5t8uYPLrkvtPrBDOBDpGOzmjC2dowyNtweBv9D4cVNpZQ9gzzCrOPUDqeqedE6Dsx7+hvkrOXwnj81B6ahEbQz/KobF7ga5odbeO9ju3hks2XT1DHC9jp3zYsn3dI978PulxFgDa2VhYqbdVkx7s+C1ddpi0VXWC4NQ4QQHjgYO84dCPmonTHBGXcXZD/AO9fRZOkNJy1s7Q2Mut3YoIwSGjg1rWjM7r2GfTICwNWdg9ZVFr61wpot+DJ01uQaO63Lmbjktd1LEZtZVnDMGsLRm53Lrl6qf6obJ9KVcQjeX0lK843doS3Fewv2IILjYC2Kw5FXfqps1odHgGCEOkH8aSz5fJ1rN/lDQpSvLraGgXUC1T2MUFEGucz6TKM+0lFwD9yP2QPG56qegIi8WSIiIQiIiEKq9ouzq2KqpG5b5YgN3N7By5jzVXrqRVXtF2c2xVVI3LfJEBu5vYOXMeaW1NN9bOKu2CY3qp6g/lPI8iqvRES1XREREIRXNsm1ZMFOamQWfOBhB3iMZg/zb/ANUF2f6mOrZsbwRBGRjPBxyPZg8yN/IeIV7gWTGjhz0zwVN6R4iA34WM5n5uQ5n7r6iImao6IiIQiIiEItfp7QcdXA6GUZO3HLE0jc5t9xH+I4rYIvCARYrNj3RuDmmxGpc3axavyUc7oZRuza61g9vBzen6G4WjrdHslFnjPgRkR4FdI626qx10HZv7r25xv4td4cWniP3AVC6Z0NLSzOhmbhc30I4OaeIKTzQuhddupdIw3EYsSh6uUDS2g7e8fzJRf/NZnxu9Av2NWIub/AFH/AIrbotfxEv8AkpQwahGqIev7qXbOdcYdHAxOp2YHHOVjR22Z99x9to5cPkrq0VpiGpjEkD2vaeI3jo4bwehXM6ytH6TlgfjhkdG7m028jzHQrdFVubk7MeqX1/R6CftQ9h36Tw2cPJdNIqk0FtkkaA2rj7T/AHjLNfbq32SfDCp5onXqjqLYJ2hxt3H/AFbrngMVgT4EpgyeN+oqnVWE1dN87CRvGY+3Gy36L4Cvq3pWiIvjnAC53BCF9RRzTG0GipwcUwe74IrSO+RsPMhQHT22GaS7aVghb8brPkPl7Lfn4rQ+ojZrKa0uD1dT8rLDech9+CtHTOnYaWPtJ3hg4D3nHk0byVUet21CapvHT3hhORsfrHj7xHsi3AdbkqHVldJK4vle57j7ziXH1K8EulqnPyGQVzw/AIaUh8nad6DhzKIiKGrEi3Gq+rUlbOIo8m73vtcMbzPXgBxPmvHQOgJayYQwtuTvcfZaOLnHgP13K+dVtVoqGHs4rkmxe8k3c4cbXsB0Hz3qVTwGQ3OpIsYxZtEzQYfxDq7u88t6zNEaJjpoWQxCzWC3Uni53Nx3krNRE5AtkFzRzi9xc43JRERerFEREIRERCEREQhFrNPauw1kXZzsuPdcMntPNjuG4eK2aLwgEWKzjkdG4PYbEKiNa9nNRR4ntHaw/G3e0cO0bw8RceCiS6kUP1h2X0tSS9gMEh95gGEnm5m70sl0tHtYrnQdJRbQqhxHMft5Ki0Ur05s1rKe5EfbMHvR94+bPaHoR1UVc0g2ORG8cVAcxzTZwVtgqIp26UTgR3L4iIsFvWfQaeqIPsZpIxya9wb5tvY+i3dLtOr2ZdtjHJ7GH54Qfmoqi2Nkc3USo0tJBLnIxp8QFKarabXv/j4Ryaxjfnhv81pK/Tc8/wBtNJJxs57nDyBNhvKwUXjpHO1koipIIs42NHgAiIiwUlEX7iiLiGtBJOQAFyTyAUu0Fstq6ixe3sGHjJ7Xkzf62WbWOebNCjz1UNO3SlcB4/zNQ5TXVPZjPVYZJ7wwnO5H1jh9xp3DqedwCrE1c2b0tIWvwmWUe+/MA82s3D5kc1K0wio9r1UMQ6S3GhSjieQ5nyWDojQsNLGI4GBjRvtvJ5uO8nqs5ETAAAWCpz3ue4ucbkoiIvViiIiEIiIhCIiIQiIiEIiIhCIiIQipzbF/Wo/wn9l8RRKz+mrB0d/vR4H2VfoiJMulIiIhCIiIQiIiEKydjH2034f3CtoIidUn9ILmfSD++d4D2X1ERSkhRERCEREQhEREIRER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AutoShape 4" descr="data:image/jpeg;base64,/9j/4AAQSkZJRgABAQAAAQABAAD/2wCEAAkGBhQSEBQSERQWFRUUGBsYFxUYGBkVFRsbFRgfGBkXFRgdGyYgHxkjGRoWIC8hKCcpLCwtGB8xQTAqNSYrLCkBCQoKDgwOGg8PGislHyUqLCoqNTAuLDIpKik2LCwsKjIyLCksNS8sLSwsNCwsKiksMCwsLDIqKSwsLC8pLDUpLf/AABEIAOEA4QMBIgACEQEDEQH/xAAcAAEAAgMBAQEAAAAAAAAAAAAABgcEBQgDAQL/xABIEAABAwICBwUECAIFDQEAAAABAAIDBBESIQUGBzFBUWETInGBkTJCUqEUIzNicpKxwUOCCDRzotEVFiRTVGOTsrPC0uHwNf/EABsBAAICAwEAAAAAAAAAAAAAAAAFBAYCAwcB/8QAOREAAQMCAgYIBAUEAwAAAAAAAQACAwQRBSESMUFRgcEGEyJhcZGhsRQyQuEjcqLR8DM0UvFDU2L/2gAMAwEAAhEDEQA/ALxREQhEREIRERCEXlNUNbbEcybAbyT0G8/ssPTmmW00Re7MnJrd1z/hzK8NX6RxYKiY4ppRe/BrTmGMHAWsTzPNe2WOlnYLcIiLxZIiIhCIiIQiIiEIiIhCIiIQiIiEIiIhCIiIQiIiEIiIhCIiIQiIiEIiL4ShCr3WOoNRpBsW9rXtjA8SMfnckeQVhAKqdGVGKsje4+1M1xP4n3/dWss3ZKPAb3K+ootpvaTR0xLe07V492IYs+Rd7PzuOSgmldsdS/KCNkQ5n6x/qbN/uqI+ojZrKf0uDVlTm1lhvOX38grkXjPWsZ7b2tvuxODf1K52r9aqua/a1ErgeGItb+UWHyWsc4k3OZPFRjXDY1O4+irv+SUcB+5HsukJdZqVps6pgaeRlYD/AMy/H+dlH/tdP/xo/wDyXON0usPjnblJHRaL/sPkF0d/nZR/7XT/APGj/wDJfuHWWlebNqYHHkJWE/8AMubrpdHxztyD0Wi2SHyC6egq2PF2Pa4fdId+i9Vy615BuDYjiMitro7W6rgI7KokAG5pcXN/K644ngs21w2hRpeirwPw5AfEW9QT7Lo1FT+iNsk7SBURskbxc3uP8eLT4WCnugtoFHVWayTA8/w5O47yN8J8ASVKZURv1FIqrB6umzey43jMfbipGiIt6VIiIhCIiIQiIiEIiIhCIiIQiIiEIvGteRG8jeGuI45gGy9lWevW0/AXU9Ee9ufNvA4ER9fvcLZX3jXJI2MXcplHRTVj+riHjuC0sEha5rhvaQR4g3C0esuu9VVuc2R5ZHc/VM7rfB3F3n8luQVFNN0uCY8nd4ee/wCd1qxDS0ARq2ph0RMXxL2SAaVrtvstrt35+i16IiSLpyIvalpHyODI2Oe47mtBcT4AKX6I2TVkwDpMMDT8Zu/8rb28CQVsZG5/yhRairgpxeV4Hv5a1CkVyaN2N0zLGaSSU8haNvoLnn73Fb2l2d0EeYp2n8Zc/f0cSFJbRSHXYJJL0lpGZNDncMvU8lz8i6AqtnVBIbmnaPwFzOm5rgFodI7Gadw+olkjP3rSN9O6fmh1HINViiLpLRvydpN8Rl6X9lTqKZaY2VVkILmNbO0f6s978hsT5XURmgcxxa9pa4ZEEEEeIKiuY5nzBPIKqGoF4nA+C80RFgpKk+ru0KqpCAHmWMZdm8ki33Tvb5ZdCre1Y11p64WidhkAu6J2Tx1HxDqOl7LnpelPUOjcHscWuabhwNiCOIKlRVLo8jmEixDBIKsFzRov3jb4jb7rqBFXeou08TltPV2bIcmS7mvPAOHB557j0O+xE2jkbILtXPaujlpJOrlFj6HwRERbFERERCEREQhEREIRCUVabVddMDTRQnvOH1zhwaR9n4kG56ZcTbXJII26RUyio31kwiZx7hvWv2gbSi8upqN1o7Fsko3u5iM8G7xfjflma9mpS1rH72vGR4XGTm+Iy8iDxXgpTqhTNqYp6R28gSRk+64d0nzuwHok+k6d+evYujiKLC6cGMdkEaW8jUTw1+GSyNFT44WHkLH+XL/D1XnpbRjpmtDBd9wGjIXxZWufI+S12r9SWPdE7K5yHJwyI/8AuS30gGE33WN/CycRETwWPgfFc4rmSYVimnH/AJaTdxadnuFD46Bz5eyhBldewwAnFbi0b7ftyVj6tbHsg+udb/csPye8fo31Uu1E0XSR0rX0dnB470ht2hPEO5W+HcPO5kqiQ0jbaTs/ZWDEukExcYobtAyJPzH9vfwWForQ0NMzBBG2NvQZnq47yepKzURTgAMgqq57nnScblERF6sUREQhFr9L6vwVTcNRE1/AEjvD8LhmPIrYIvCARYrNj3MdpMNj3KpdZdj7mAvonGQDfE+wf/I7IHwNvEquJoXMcWvBa4ZFpBBB5EHcuoVH9a9SoK5nfGCQDuytHeHR3xN6HdwsoM1GDmxWvDukb2EMqsxv2jx3+/iue0W31j1YnopME7cj7LxmxwHwn0uN4WoSwgtNirxHIyVoew3BRWls/wBpZu2mrHcmxzH5NkP6O9eaq1FnHK6M3CjVtDFWR9XIPA7QV1Iir3Zbrp2zBSTH6yMfVuPvsHu/iaPUeBVhJ3HIJG6QXLaykkpJjFJrHqN6IiLYoiIiIQiIiELRa5aytoqV0u957sbebiMr9BvPh1XPk87nuc95LnOJc4neSTck9SVL9qenvpFaY2nuU92Dliv3z62b/IoYk1VLpvtsC6XgVCKamDyO07M+GwIppszo3GaWX3WswebnA5eTT6hRTR9A6aVsUYu5xsOXUnoBmrh0RoplPC2KPcN54uJ3uPX9gBwWVJEXP0tgWnpDXNhpzAPmf6DfyH2Ve66U3YV+Nvv4ZLdSbO9XNJ81vaLRXb42XLRhN3ciQQPn8gVpdPzip0icObY7NvvBDN/q4kKS6n6cjkMkIye0kg/G3dceHLkb81MgcAX7ibDmq1isUkjKcgXdGwOf3AkaN/I+pUW1e1in0XVOa4EtvaWLg4cHN62zB4jorx0TpaOpibNC7Ex3qDxDhwI5KqNpOiwY2VA9ppDHdQbkeYN/Xoo9qfrfJQS4m96N32kd8iOY5OHA+S0NkNO/QdqTeejbjFKKqIWk1HcSP5keB7uhEWHonS0dTE2aF2JjvUHiHDgRyWYmIN8wqU5pYS1wsQiIi9WKIiIQiIiEIiIhCwNN6Eiq4XQzNu07j7zTwc08HD/1uJVE626nS0EmF/ejd7EgFgehHBw5LoVYWl9Ex1ML4Zm3a4eYPBzeThvBUaeASjvTrCsWkoX2ObDrHMd/uuaEW01k1fko6h0MnDNrrWDmnc4fvyII4LVpMQQbFdNjkbI0PYbg5he1JVOikbJGS1zCHNI4EZhdEarawMraZk7cicnt+Fw9oeHEdCFzip3sk092NWYHHu1AsOQe25b6jEPHCpVLLoPsdRSHH6EVFOZG/MzPht/f/aulEROFzZEREIRavWfTApaSafK7GnDfi85MH5iPmtoq120aTtFBTg5vcZHC/BgwtuORLj+X01TP0GFyn4bTfE1TIjqJz8BmVU73kkkm5OZJ3nqV+URIV1tS3ZtBeqe74Yz6ucB+l1a+iaTG+53Nz8+H+KrfZdoZ73T1AHcYzB4uc5rjbwa258QrHNb2NHNKPaG7xNmt+ZBTmjH4YXM+kbwa12eoDhkoBrXQMbUVP0SPMg3Dc82jvlo4Ad42HwlQfRFeYZ45Wmxa4X6jc4eBFx5qzdSpgKxt/eDm36kX/Yry192a3f8ASKRuTnDtYhkBc5vZ04kcN6xq4XZOZsW7o9icVpIqn69p3WsAeGpfNoMrRROBscT2hvjcm48gfVVYpXtA0x2k/YNPchy8XWzv4DL15qKKDVPDpDbZkrVgNM6Cjbpa3drz1eikGp+t8lBLib3o3faR3yI5jk4cD5K+NE6WjqYmzQuxMd6g8Q4cCOS5nUg1P1vkoJcTe9G77SO+RHMcnDgfJZU9R1fZdq9loxnBhVjrYsnj9X33Hge7oRFh6J0tHUxNmhdiY71B4hw4EclmJuDfMLnTmlhLXCxCIiL1YoiIhCIiIQiIiEKMa/6qitpThA7aPvRniebL8nD5gKg3NINjkRwXUapPavq92FX2zG2jnGLLcHj2/XJ3iSl1ZFlpjirl0aryHGlfqObeY5+ag69Kecse17TZzSHA8iDcH1XmiWq7kXyK6W0HpQVNNFO21pGB2XA+83ydceSzlXuxrSmOlkgJzifcD7sg4dMQd6qwk/ifpsDlyOvp/hql8W45eGseiIiLYoSKjtrNZj0i5vCNjGjzGM+fe/RXiuetfJS7SVSXG57QjyaA0fIBQq09gDvVo6MM0qpztzT7haBEW91H0X9I0hBGRduPE7laMYyD0NreaVNGkQAr7NKIo3SO1AE+SunUjQf0WhijIs8jHJ+J+ZB8BZv8q1mtMeCCaO9hiY4dRiAt8x+VTFR3WWnDyWn3mW+Zsf0VhYA0ADYuO1Mjp3Oe7W65UB0dV9lNHJ8DgTbkDmPS6snS1cHMa1huHgOuOIO71VXvYQSDkRkR4KQ6u1t29mTm3Mfh5eR/Vbnjal9O+x0SsHaLs6tiq6Vt/eljGZ6vZ+pHmqvXTlDPjjB47j4jeqz2i7ObYqqkblvliA3c3sHLmPNKKmm+tnFdCwTG9VPUHuaeR5FVeiIlquqkGp+uElBLib3o3faR3yI5jk4cD5K+NE6WjqYmzQuxMd6g8Q4cCOS5nUg1P1vkoJcTe9G77SO+RHMcnDgfJTKeo6vsu1eyrmM4MKsdbFk8fq++48D3dCIsPROlo6mJs0LsTHeoPEOHAjksxNwb5hc6c0sJa4WIRERerFEREIREXjV1rImF8r2sYN7nuDWjxJNkIXsoztE0IKmgkAHfiHaMPG7BdwHi3EPRaTTu3LRtPcMkdUPBthhbceON1m28CVCaja/pavu3RtIImG/1mHtTyzkeBGPAgrXKW6B0zYLfTyvhlbIzWDdRJF9qdm+kWFp7aIyv/hdsA/ws4Bp8itN9Pmp5zBWNwOabG4AIvuOWRaeY53ukrY2v/puDvDWuhQ4/A94bI1zL6idXnsVqbHazDXOZewkidlfeWkOFhzti8rq6FQezOQjSlPbiXjyMblfiZURvHxVb6TMDawEbWg+pCIiKYq0i5v1pP+nVX9vL/wBRy6QXN+tH9eqv7eX/AKjkvrvlCt3Rb+rJ4D3WrVj7FqIGonly7kbWjn9Y6+X5Pmq4Vv7FqcCmnfnd0obbh3WA/wDcfQKJSi8oVhx6TQoX222HqOSsRzrC54KM1k+N7ncDu8AtnpupsAwe9mfAcPX9FraGlMjwOG8+CdrmC0OuOisBimH8VoDh95oGfmP06rVaDktO3rceo/8ASnOu9Lio3H/Vua7/ALT8nFQbQP8AWoer2g+DjY/IlbRm1QZBoyBTnRNXgfbg7Lz4FSBRiSPBJYe67L1yUnWpTlVe0XZ1bFVUjct8sQG7m9g5cx5qr11Iqr2i7OrYqqkblvliA3c3sHLmPNLamm+tnFXbBMbvanqD+U8jyKq9ERLVdFINT9cJKCXE3vRu+0jvkRzHJw4FXxonS0dTE2aF2JjvUHiHDgRyXM6kGqGuElBLib3o3faR3yI5jk4cCplPUdX2XavZVzGcGFWOtiyeP1ffceB7uhEVZ6wbe6Gn7sTJZ5LA4Q3s2i4vZznfsHBaEaz6w6U/qlOKOF38RwwHC7cccgxEW4sYm4N8wudOaWOLXCxCuKu0hHCwvmkZGwb3PcGN9SQFX+sG3rR1PcQl9S/P7MYWXHN7rZdWhy1NDsHdO8TaVrpah/FrSbeHaPubdA1qktdsX0ZJT9g2n7O2YlYT2wPMvdfEOhuOi9WKryfa7pjSHd0dSiFvxtb2hHAgyyARjP7oKxY9lVbVvEmk6xxPw4nTPF94BcQ1vlcL1r4a7VuRjZHfSqGRxDPdLT7RABvgfvOG5a6x3HdPKjFV08UlNMYw8NeHW3tcL2PEHP8AZV/EquqgdoiwadR1/wA8kwpYYpNZ/nBQ52r9Bo6RrBSGZ+R7SU4r3+AEYSRnuaM1YUTxgBtgFgbGww5bjwFl8bTizMdnuZueQL3tYuGWRPRRPT+rlVNNfGHsccrnC1g5FvhxF7qvuk68jTdnvJJTiOOI2aLN3netxW0bvpcUjKdjgfalJIc22W7dcDdkScxko1tj0JHJQGoLR2sLm2eBnhe7CWk/Dd1+hHUqT0VC6jpSGNMzx3i0Ei5+6M8gOAzNuZUE2la8B1IKJrR289u0Y1weI2h1w0kbnuIb3d4F77wt9E17qhhj2H028LLRVWMZGsahvO7Ja3ZpJeqoTf32DLocP6LpQLm7Z5S9nWUbOUrL+Jdc/MldIhW2kIOlbetmPtc0wNfrDBfx2oiIpirSLm/Wj+vVX9vL/wBRy6QXOeuEWHSFUN/1zz+Zxd+6gV3yhW7osfxpB3D3WnVp7E6of6THfPuPAv8Aiacvy+oVWKZbKdJdlpFreEzXMPK9sbfO7beahU7tGQFWbGYutopGjdfyzVq6c+0H4R+pWdoaC0d+Ls/TIf8A3VY+no/Zd4j9x+6z9HuBiZbkB6ZJ4uVrw0+5opZi7d2bvmLD52VfaoQ4qyL7t3br7mn97KW691eGlwcZHAeQ7x/Qeq1WpFGGMkqX/gZ14ut52HkVmMmqK/tSgLeTMxVVh8Q+QBP6LeLXaKpjnI72nbvA5/NfNM6yU1I3FVTxxDhjcAT+Fu8+QWClLZIql0//AEiaSK7aSKSoPxO+pj8RcFx8MIUXZrjrDpbKkjdDE6wxRM7JnO/bSG9+eF3LLPMQpJtT1PhgP0qJ8ceM96FzmsuT70QJF+rR4hVypvof+j0+V3a6Tq3Oe43c2O73G+femfxv90+K2GumysU8Ilosbmxts+NxL32HvtO89R5pbU031s4q7YJjeqnqD+U8jyKrhERLVdFt9VtOijqWzGNkgGRDmtLgOcbiLtcOYXQOiNLR1MTZoXYmO9QeIcOBHJczqQaoa4SUEuJvejd9pHfIjmOThwKmU9R1fZdq9lXMZwYVY62LJ4/V99x4Hu6ERYeidLR1MTZoXYmO9QeIcOBHJZibg3zC505pYS1wsQoPtpoo5NC1JkA+rwvYTlZ4eGi3Uhzm9cRUI2Q6Qk/yU8uDniGR4jaBmWhrX4W8+853rZSH+kDpkRaK7DLFUysbbjhjPaucPBzYx/Mq00BtHi0fQR09Mx085Je5zrtia5/uj3nWAaLZXINilmKQvmiDGNubhb6Z4Y/SdqVkaD1qNRI5piwsaC4vxXDQPiNgP0Wq1i2tUdNdsR+kycoz3B4yWI9MSjtHqNpnTLg6qcaanOYDwY2553ZAM3HO93Wvf2lZmqexmgosLnM+kSjPtJQCAfuR+yOYvcjmocOCsvpS+Q/f/Skz1wcfwm2HmqU03rfpKtyN6eF4uGtBja5pvY4z3ng9DY23LX6O0C2MhxJc4eTR4BTzaVpLttJTWNxHaIdMA7w/OXqLLY94jvHGAG921XXC8IhZGyeUaTyAc9m3ILdal/8A6NL/AGzP1XRQXPmoFPj0lTC9rPxfkaXW87WXQam0PyHxSTpSR8Qwf+eZRERT1U0VB7SqXBpOewsHFr/zMBPzuVfiqLbTQWngm4PYWHxjN+fJ/wAlDrG3jvuVj6Ny6FZon6mkc+SrhZGj610MscrPajc148Wm4/RY6JRqXRnAOFiul4JWVNOx7fZkaHNPLELjzCxtEVOEmJ2RBNv3H7qI7I9Y2upn08jgDBd4vYDs3Zk35Nde54YgodtH20tc80+ihd5OF1UBmTygHE8MZHgNzk/ifpsDlyKupjS1D4jsOXhs9FN9bJWuqC6slZS08YIa6RzWl9va7NpN3OPQbg3InIxXT23miiY2Kip3ziPJpeexitbfbN7vMN4qpKzV3SEzzJNHNI873PdjcfEk3WLVaInp2h0sBa29sThfPlvyW7NLRog3GZKk2m9sOk6u7RN2DPgh+qy/HfH/AHlH9CwU5nvpJ9Q2NxzdE1r3EneXOc7cOgcVttDav0dTAXmbs3j2gcLcPkT3gea8KWrbRSPjLY6qB2WK1iL5WuQcuYFxyK90Vj1udvRdA6k6i6IbCyeiiinDgCJnntnXH4vYdzADSDwCm65Q1U1uk0XWieHF2DnWlgxEtLDw3gFwBu1x4jkSD1NozSLKiGOeI4mStD2nmHC48+ixIstzXBwuFkoiLxZKq9o2zq2KqpG5b5YgN3N7By5jzVXrqRVXtG2dWxVVI3LfLEOHN7By5jzS2ppvrZxV2wTG72p6g/lPI8iqvRES1XRSDVDXCSglxN70bvtI75EcxycOBUi1n28u7T6Po2lfJKcg+RpOZ+CJly71GfAqvVvdT9an0E/aNAc1wDZG5XLQb5HgRmQplPUdX2XavZVzGcGFW3rYsnj9X33Hge7PpNlOlNKyNn0vUOjYMwwkOkAdvDI29yO9hfjuuDZWfqpszodHgGCEOkH8aSz5b8w61m/ygLe6J0tHUwtmhdiY71B4hw4EclmJuDfMLnTmlhLXCxCLC0zpIU9PLM61o2F1ibXIGQ8zYeazVWu2PT+GOOkYc39+Qfdae4D4uuf5Qtcr9BhcpmH0pqqhkWwnPw2qqamcve57jdziXE8yTcn1XmiJCutgWFgphsppMekozl9W17/7uEW83BXoqq2K6O71ROeAbGPPvO49GcOPirVTijbaPxXNukUvWVpA+kAc+aIiKWq+iiG1HQ5n0e9zfagPajwaCH/3ST5KXr8yxhzS1wBBBBBzBByIKwe3TaWqRTTmnmbKNhuuXUW01l0MaWqlgN7Md3SeLTm0+bSFq1XyCDYrr8b2yND26iLhaTTlVI6RtPEXfWWa5oNsWJwwtdzFw02PGx4Kd6vaoxUouO/LxkIzHRg4D59eCh2pjWy6QfK/+G1z2ttckjuiwtmQDfncBSvUquM8c07zd0kpy4ta1owt8ACbeJ5qxU8YYwBcdxmrdVVL5Nl/TUPRSJeVTHiY5uFrrgjC72T909Du/wAV6opKSKsNYNXGMjNXSEhjXWkiPtxOvYtPgTa3UG5ButbBNiZc+fLqptJSf6bV03uVUIkHJrh3CT4uub+CgGjHe03z/YrAZFSXdpl93ssuaK7C3pl5bldv9HnWczUctG8kmmcCz+zlucN+jw7ycOSo6hfdvOxt5DcrH/o4zOFZV8IuwBe63dBEgw3dw7pk9DyWLti2QXBLV0IirzWzbhQUd2RO+lS/DER2Y/FLm38uI9FAjpHT2nrtiBpqV3EYoYiDzksZJLjeG3HQLBSVaOtW1SgoLtlmxygfYxd9/g4jutP4iFWk+0fTGmHGLRcBgjHtSMPe8HTus1ptbJtnb96lOqewKjp8L6smqkGdj3YQfwDN38xseQVmwU7WNDGNDWtFg1oDWgDgAMgEIVH1myWrpqMSySNnkbcyNYCS1vMOOb7Z3yHnZQ9dSKq9o2zq2KqpG5b5YgN3N7By5jzS2ppvrZxV2wTG72p6g9zTyPIqr0REtV0Ug1Q1vkoJcTe9G77SO+RHMcnDgVfGidLR1MTZoXYmO9QeIcOBHJczqQaoa4SUEuJvejd9pHfIjmOThwPkplPUdX2XavZVzGcGFWOtiyeP1ffceB7r70jpBkET5pTZjAXE+HAdTuA5lc7aw6bdV1Mk78i85Dg1oya0eA+dzxUo2ia/iswwU5IgFnOJBaXu32I+FvLmL8AVBV7VTaZ0W6gscAww0rDLKLPd6D9zt4IiLd6naD+l1kUNjhvieeTG5u9cm+LgojQXGwVhllbEwyO1AXKuPZzob6Po+IH2pPrXeMlreYYGA9QVJl8AtkF9VgY0NaGhcfqJnTyuldrJJRERZLSiIiEKudr2rJkjbVxi7ohhkH3Cbh38pJv0d0VQrqKSMOBa4AgixBzBByIKoPXrU91DPlcwyXMbuX3HH4h8xnzsrrIbHTHFXro5iQcz4WQ5j5e8buHt4Kv6af6LpGOQ5Mc4E8sL+66/TM+i2+rVc2jr6imkIYxzjhJNgC0ksvyu07/Ba/TujjK1pZm5t8uYPLrkvtPrBDOBDpGOzmjC2dowyNtweBv9D4cVNpZQ9gzzCrOPUDqeqedE6Dsx7+hvkrOXwnj81B6ahEbQz/KobF7ga5odbeO9ju3hks2XT1DHC9jp3zYsn3dI978PulxFgDa2VhYqbdVkx7s+C1ddpi0VXWC4NQ4QQHjgYO84dCPmonTHBGXcXZD/AO9fRZOkNJy1s7Q2Mut3YoIwSGjg1rWjM7r2GfTICwNWdg9ZVFr61wpot+DJ01uQaO63Lmbjktd1LEZtZVnDMGsLRm53Lrl6qf6obJ9KVcQjeX0lK843doS3Fewv2IILjYC2Kw5FXfqps1odHgGCEOkH8aSz5fJ1rN/lDQpSvLraGgXUC1T2MUFEGucz6TKM+0lFwD9yP2QPG56qegIi8WSIiIQiIiEKq9ouzq2KqpG5b5YgN3N7By5jzVXrqRVXtF2c2xVVI3LfJEBu5vYOXMeaW1NN9bOKu2CY3qp6g/lPI8iqvRES1XREREIRXNsm1ZMFOamQWfOBhB3iMZg/zb/ANUF2f6mOrZsbwRBGRjPBxyPZg8yN/IeIV7gWTGjhz0zwVN6R4iA34WM5n5uQ5n7r6iImao6IiIQiIiEItfp7QcdXA6GUZO3HLE0jc5t9xH+I4rYIvCARYrNj3RuDmmxGpc3axavyUc7oZRuza61g9vBzen6G4WjrdHslFnjPgRkR4FdI626qx10HZv7r25xv4td4cWniP3AVC6Z0NLSzOhmbhc30I4OaeIKTzQuhddupdIw3EYsSh6uUDS2g7e8fzJRf/NZnxu9Av2NWIub/AFH/AIrbotfxEv8AkpQwahGqIev7qXbOdcYdHAxOp2YHHOVjR22Z99x9to5cPkrq0VpiGpjEkD2vaeI3jo4bwehXM6ytH6TlgfjhkdG7m028jzHQrdFVubk7MeqX1/R6CftQ9h36Tw2cPJdNIqk0FtkkaA2rj7T/AHjLNfbq32SfDCp5onXqjqLYJ2hxt3H/AFbrngMVgT4EpgyeN+oqnVWE1dN87CRvGY+3Gy36L4Cvq3pWiIvjnAC53BCF9RRzTG0GipwcUwe74IrSO+RsPMhQHT22GaS7aVghb8brPkPl7Lfn4rQ+ojZrKa0uD1dT8rLDech9+CtHTOnYaWPtJ3hg4D3nHk0byVUet21CapvHT3hhORsfrHj7xHsi3AdbkqHVldJK4vle57j7ziXH1K8EulqnPyGQVzw/AIaUh8nad6DhzKIiKGrEi3Gq+rUlbOIo8m73vtcMbzPXgBxPmvHQOgJayYQwtuTvcfZaOLnHgP13K+dVtVoqGHs4rkmxe8k3c4cbXsB0Hz3qVTwGQ3OpIsYxZtEzQYfxDq7u88t6zNEaJjpoWQxCzWC3Uni53Nx3krNRE5AtkFzRzi9xc43JRERerFEREIRERCEREQhFrNPauw1kXZzsuPdcMntPNjuG4eK2aLwgEWKzjkdG4PYbEKiNa9nNRR4ntHaw/G3e0cO0bw8RceCiS6kUP1h2X0tSS9gMEh95gGEnm5m70sl0tHtYrnQdJRbQqhxHMft5Ki0Ur05s1rKe5EfbMHvR94+bPaHoR1UVc0g2ORG8cVAcxzTZwVtgqIp26UTgR3L4iIsFvWfQaeqIPsZpIxya9wb5tvY+i3dLtOr2ZdtjHJ7GH54Qfmoqi2Nkc3USo0tJBLnIxp8QFKarabXv/j4Ryaxjfnhv81pK/Tc8/wBtNJJxs57nDyBNhvKwUXjpHO1koipIIs42NHgAiIiwUlEX7iiLiGtBJOQAFyTyAUu0Fstq6ixe3sGHjJ7Xkzf62WbWOebNCjz1UNO3SlcB4/zNQ5TXVPZjPVYZJ7wwnO5H1jh9xp3DqedwCrE1c2b0tIWvwmWUe+/MA82s3D5kc1K0wio9r1UMQ6S3GhSjieQ5nyWDojQsNLGI4GBjRvtvJ5uO8nqs5ETAAAWCpz3ue4ucbkoiIvViiIiEIiIhCIiIQiIiEIiIhCIiIQipzbF/Wo/wn9l8RRKz+mrB0d/vR4H2VfoiJMulIiIhCIiIQiIiEKydjH2034f3CtoIidUn9ILmfSD++d4D2X1ERSkhRERCEREQhEREIRERCF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" name="AutoShape 6" descr="data:image/jpeg;base64,/9j/4AAQSkZJRgABAQAAAQABAAD/2wCEAAkGBhQSEBQSERQWFRUUGBsYFxUYGBkVFRsbFRgfGBkXFRgdGyYgHxkjGRoWIC8hKCcpLCwtGB8xQTAqNSYrLCkBCQoKDgwOGg8PGislHyUqLCoqNTAuLDIpKik2LCwsKjIyLCksNS8sLSwsNCwsKiksMCwsLDIqKSwsLC8pLDUpLf/AABEIAOEA4QMBIgACEQEDEQH/xAAcAAEAAgMBAQEAAAAAAAAAAAAABgcEBQgDAQL/xABIEAABAwICBwUECAIFDQEAAAABAAIDBBESIQUGBzFBUWETInGBkTJCUqEUIzNicpKxwUOCCDRzotEVFiRTVGOTsrPC0uHwNf/EABsBAAICAwEAAAAAAAAAAAAAAAAFBAYCAwcB/8QAOREAAQMCAgYIBAUEAwAAAAAAAQACAwQRBSESMUFRgcEGEyJhcZGhsRQyQuEjcqLR8DM0UvFDU2L/2gAMAwEAAhEDEQA/ALxREQhEREIRERCEXlNUNbbEcybAbyT0G8/ssPTmmW00Re7MnJrd1z/hzK8NX6RxYKiY4ppRe/BrTmGMHAWsTzPNe2WOlnYLcIiLxZIiIhCIiIQiIiEIiIhCIiIQiIiEIiIhCIiIQiIiEIiIhCIiIQiIiEIiL4ShCr3WOoNRpBsW9rXtjA8SMfnckeQVhAKqdGVGKsje4+1M1xP4n3/dWss3ZKPAb3K+ootpvaTR0xLe07V492IYs+Rd7PzuOSgmldsdS/KCNkQ5n6x/qbN/uqI+ojZrKf0uDVlTm1lhvOX38grkXjPWsZ7b2tvuxODf1K52r9aqua/a1ErgeGItb+UWHyWsc4k3OZPFRjXDY1O4+irv+SUcB+5HsukJdZqVps6pgaeRlYD/AMy/H+dlH/tdP/xo/wDyXON0usPjnblJHRaL/sPkF0d/nZR/7XT/APGj/wDJfuHWWlebNqYHHkJWE/8AMubrpdHxztyD0Wi2SHyC6egq2PF2Pa4fdId+i9Vy615BuDYjiMitro7W6rgI7KokAG5pcXN/K644ngs21w2hRpeirwPw5AfEW9QT7Lo1FT+iNsk7SBURskbxc3uP8eLT4WCnugtoFHVWayTA8/w5O47yN8J8ASVKZURv1FIqrB6umzey43jMfbipGiIt6VIiIhCIiIQiIiEIiIhCIiIQiIiEIvGteRG8jeGuI45gGy9lWevW0/AXU9Ee9ufNvA4ER9fvcLZX3jXJI2MXcplHRTVj+riHjuC0sEha5rhvaQR4g3C0esuu9VVuc2R5ZHc/VM7rfB3F3n8luQVFNN0uCY8nd4ee/wCd1qxDS0ARq2ph0RMXxL2SAaVrtvstrt35+i16IiSLpyIvalpHyODI2Oe47mtBcT4AKX6I2TVkwDpMMDT8Zu/8rb28CQVsZG5/yhRairgpxeV4Hv5a1CkVyaN2N0zLGaSSU8haNvoLnn73Fb2l2d0EeYp2n8Zc/f0cSFJbRSHXYJJL0lpGZNDncMvU8lz8i6AqtnVBIbmnaPwFzOm5rgFodI7Gadw+olkjP3rSN9O6fmh1HINViiLpLRvydpN8Rl6X9lTqKZaY2VVkILmNbO0f6s978hsT5XURmgcxxa9pa4ZEEEEeIKiuY5nzBPIKqGoF4nA+C80RFgpKk+ru0KqpCAHmWMZdm8ki33Tvb5ZdCre1Y11p64WidhkAu6J2Tx1HxDqOl7LnpelPUOjcHscWuabhwNiCOIKlRVLo8jmEixDBIKsFzRov3jb4jb7rqBFXeou08TltPV2bIcmS7mvPAOHB557j0O+xE2jkbILtXPaujlpJOrlFj6HwRERbFERERCEREQhEREIRCUVabVddMDTRQnvOH1zhwaR9n4kG56ZcTbXJII26RUyio31kwiZx7hvWv2gbSi8upqN1o7Fsko3u5iM8G7xfjflma9mpS1rH72vGR4XGTm+Iy8iDxXgpTqhTNqYp6R28gSRk+64d0nzuwHok+k6d+evYujiKLC6cGMdkEaW8jUTw1+GSyNFT44WHkLH+XL/D1XnpbRjpmtDBd9wGjIXxZWufI+S12r9SWPdE7K5yHJwyI/8AuS30gGE33WN/CycRETwWPgfFc4rmSYVimnH/AJaTdxadnuFD46Bz5eyhBldewwAnFbi0b7ftyVj6tbHsg+udb/csPye8fo31Uu1E0XSR0rX0dnB470ht2hPEO5W+HcPO5kqiQ0jbaTs/ZWDEukExcYobtAyJPzH9vfwWForQ0NMzBBG2NvQZnq47yepKzURTgAMgqq57nnScblERF6sUREQhFr9L6vwVTcNRE1/AEjvD8LhmPIrYIvCARYrNj3MdpMNj3KpdZdj7mAvonGQDfE+wf/I7IHwNvEquJoXMcWvBa4ZFpBBB5EHcuoVH9a9SoK5nfGCQDuytHeHR3xN6HdwsoM1GDmxWvDukb2EMqsxv2jx3+/iue0W31j1YnopME7cj7LxmxwHwn0uN4WoSwgtNirxHIyVoew3BRWls/wBpZu2mrHcmxzH5NkP6O9eaq1FnHK6M3CjVtDFWR9XIPA7QV1Iir3Zbrp2zBSTH6yMfVuPvsHu/iaPUeBVhJ3HIJG6QXLaykkpJjFJrHqN6IiLYoiIiIQiIiELRa5aytoqV0u957sbebiMr9BvPh1XPk87nuc95LnOJc4neSTck9SVL9qenvpFaY2nuU92Dliv3z62b/IoYk1VLpvtsC6XgVCKamDyO07M+GwIppszo3GaWX3WswebnA5eTT6hRTR9A6aVsUYu5xsOXUnoBmrh0RoplPC2KPcN54uJ3uPX9gBwWVJEXP0tgWnpDXNhpzAPmf6DfyH2Ve66U3YV+Nvv4ZLdSbO9XNJ81vaLRXb42XLRhN3ciQQPn8gVpdPzip0icObY7NvvBDN/q4kKS6n6cjkMkIye0kg/G3dceHLkb81MgcAX7ibDmq1isUkjKcgXdGwOf3AkaN/I+pUW1e1in0XVOa4EtvaWLg4cHN62zB4jorx0TpaOpibNC7Ex3qDxDhwI5KqNpOiwY2VA9ppDHdQbkeYN/Xoo9qfrfJQS4m96N32kd8iOY5OHA+S0NkNO/QdqTeejbjFKKqIWk1HcSP5keB7uhEWHonS0dTE2aF2JjvUHiHDgRyWYmIN8wqU5pYS1wsQiIi9WKIiIQiIiEIiIhCwNN6Eiq4XQzNu07j7zTwc08HD/1uJVE626nS0EmF/ejd7EgFgehHBw5LoVYWl9Ex1ML4Zm3a4eYPBzeThvBUaeASjvTrCsWkoX2ObDrHMd/uuaEW01k1fko6h0MnDNrrWDmnc4fvyII4LVpMQQbFdNjkbI0PYbg5he1JVOikbJGS1zCHNI4EZhdEarawMraZk7cicnt+Fw9oeHEdCFzip3sk092NWYHHu1AsOQe25b6jEPHCpVLLoPsdRSHH6EVFOZG/MzPht/f/aulEROFzZEREIRavWfTApaSafK7GnDfi85MH5iPmtoq120aTtFBTg5vcZHC/BgwtuORLj+X01TP0GFyn4bTfE1TIjqJz8BmVU73kkkm5OZJ3nqV+URIV1tS3ZtBeqe74Yz6ucB+l1a+iaTG+53Nz8+H+KrfZdoZ73T1AHcYzB4uc5rjbwa258QrHNb2NHNKPaG7xNmt+ZBTmjH4YXM+kbwa12eoDhkoBrXQMbUVP0SPMg3Dc82jvlo4Ad42HwlQfRFeYZ45Wmxa4X6jc4eBFx5qzdSpgKxt/eDm36kX/Yry192a3f8ASKRuTnDtYhkBc5vZ04kcN6xq4XZOZsW7o9icVpIqn69p3WsAeGpfNoMrRROBscT2hvjcm48gfVVYpXtA0x2k/YNPchy8XWzv4DL15qKKDVPDpDbZkrVgNM6Cjbpa3drz1eikGp+t8lBLib3o3faR3yI5jk4cD5K+NE6WjqYmzQuxMd6g8Q4cCOS5nUg1P1vkoJcTe9G77SO+RHMcnDgfJZU9R1fZdq9loxnBhVjrYsnj9X33Hge7oRFh6J0tHUxNmhdiY71B4hw4EclmJuDfMLnTmlhLXCxCIiL1YoiIhCIiIQiIiEKMa/6qitpThA7aPvRniebL8nD5gKg3NINjkRwXUapPavq92FX2zG2jnGLLcHj2/XJ3iSl1ZFlpjirl0aryHGlfqObeY5+ag69Kecse17TZzSHA8iDcH1XmiWq7kXyK6W0HpQVNNFO21pGB2XA+83ydceSzlXuxrSmOlkgJzifcD7sg4dMQd6qwk/ifpsDlyOvp/hql8W45eGseiIiLYoSKjtrNZj0i5vCNjGjzGM+fe/RXiuetfJS7SVSXG57QjyaA0fIBQq09gDvVo6MM0qpztzT7haBEW91H0X9I0hBGRduPE7laMYyD0NreaVNGkQAr7NKIo3SO1AE+SunUjQf0WhijIs8jHJ+J+ZB8BZv8q1mtMeCCaO9hiY4dRiAt8x+VTFR3WWnDyWn3mW+Zsf0VhYA0ADYuO1Mjp3Oe7W65UB0dV9lNHJ8DgTbkDmPS6snS1cHMa1huHgOuOIO71VXvYQSDkRkR4KQ6u1t29mTm3Mfh5eR/Vbnjal9O+x0SsHaLs6tiq6Vt/eljGZ6vZ+pHmqvXTlDPjjB47j4jeqz2i7ObYqqkblvliA3c3sHLmPNKKmm+tnFdCwTG9VPUHuaeR5FVeiIlquqkGp+uElBLib3o3faR3yI5jk4cD5K+NE6WjqYmzQuxMd6g8Q4cCOS5nUg1P1vkoJcTe9G77SO+RHMcnDgfJTKeo6vsu1eyrmM4MKsdbFk8fq++48D3dCIsPROlo6mJs0LsTHeoPEOHAjksxNwb5hc6c0sJa4WIRERerFEREIREXjV1rImF8r2sYN7nuDWjxJNkIXsoztE0IKmgkAHfiHaMPG7BdwHi3EPRaTTu3LRtPcMkdUPBthhbceON1m28CVCaja/pavu3RtIImG/1mHtTyzkeBGPAgrXKW6B0zYLfTyvhlbIzWDdRJF9qdm+kWFp7aIyv/hdsA/ws4Bp8itN9Pmp5zBWNwOabG4AIvuOWRaeY53ukrY2v/puDvDWuhQ4/A94bI1zL6idXnsVqbHazDXOZewkidlfeWkOFhzti8rq6FQezOQjSlPbiXjyMblfiZURvHxVb6TMDawEbWg+pCIiKYq0i5v1pP+nVX9vL/wBRy6QXN+tH9eqv7eX/AKjkvrvlCt3Rb+rJ4D3WrVj7FqIGonly7kbWjn9Y6+X5Pmq4Vv7FqcCmnfnd0obbh3WA/wDcfQKJSi8oVhx6TQoX222HqOSsRzrC54KM1k+N7ncDu8AtnpupsAwe9mfAcPX9FraGlMjwOG8+CdrmC0OuOisBimH8VoDh95oGfmP06rVaDktO3rceo/8ASnOu9Lio3H/Vua7/ALT8nFQbQP8AWoer2g+DjY/IlbRm1QZBoyBTnRNXgfbg7Lz4FSBRiSPBJYe67L1yUnWpTlVe0XZ1bFVUjct8sQG7m9g5cx5qr11Iqr2i7OrYqqkblvliA3c3sHLmPNLamm+tnFXbBMbvanqD+U8jyKq9ERLVdFINT9cJKCXE3vRu+0jvkRzHJw4FXxonS0dTE2aF2JjvUHiHDgRyXM6kGqGuElBLib3o3faR3yI5jk4cCplPUdX2XavZVzGcGFWOtiyeP1ffceB7uhEVZ6wbe6Gn7sTJZ5LA4Q3s2i4vZznfsHBaEaz6w6U/qlOKOF38RwwHC7cccgxEW4sYm4N8wudOaWOLXCxCuKu0hHCwvmkZGwb3PcGN9SQFX+sG3rR1PcQl9S/P7MYWXHN7rZdWhy1NDsHdO8TaVrpah/FrSbeHaPubdA1qktdsX0ZJT9g2n7O2YlYT2wPMvdfEOhuOi9WKryfa7pjSHd0dSiFvxtb2hHAgyyARjP7oKxY9lVbVvEmk6xxPw4nTPF94BcQ1vlcL1r4a7VuRjZHfSqGRxDPdLT7RABvgfvOG5a6x3HdPKjFV08UlNMYw8NeHW3tcL2PEHP8AZV/EquqgdoiwadR1/wA8kwpYYpNZ/nBQ52r9Bo6RrBSGZ+R7SU4r3+AEYSRnuaM1YUTxgBtgFgbGww5bjwFl8bTizMdnuZueQL3tYuGWRPRRPT+rlVNNfGHsccrnC1g5FvhxF7qvuk68jTdnvJJTiOOI2aLN3netxW0bvpcUjKdjgfalJIc22W7dcDdkScxko1tj0JHJQGoLR2sLm2eBnhe7CWk/Dd1+hHUqT0VC6jpSGNMzx3i0Ei5+6M8gOAzNuZUE2la8B1IKJrR289u0Y1weI2h1w0kbnuIb3d4F77wt9E17qhhj2H028LLRVWMZGsahvO7Ja3ZpJeqoTf32DLocP6LpQLm7Z5S9nWUbOUrL+Jdc/MldIhW2kIOlbetmPtc0wNfrDBfx2oiIpirSLm/Wj+vVX9vL/wBRy6QXOeuEWHSFUN/1zz+Zxd+6gV3yhW7osfxpB3D3WnVp7E6of6THfPuPAv8Aiacvy+oVWKZbKdJdlpFreEzXMPK9sbfO7beahU7tGQFWbGYutopGjdfyzVq6c+0H4R+pWdoaC0d+Ls/TIf8A3VY+no/Zd4j9x+6z9HuBiZbkB6ZJ4uVrw0+5opZi7d2bvmLD52VfaoQ4qyL7t3br7mn97KW691eGlwcZHAeQ7x/Qeq1WpFGGMkqX/gZ14ut52HkVmMmqK/tSgLeTMxVVh8Q+QBP6LeLXaKpjnI72nbvA5/NfNM6yU1I3FVTxxDhjcAT+Fu8+QWClLZIql0//AEiaSK7aSKSoPxO+pj8RcFx8MIUXZrjrDpbKkjdDE6wxRM7JnO/bSG9+eF3LLPMQpJtT1PhgP0qJ8ceM96FzmsuT70QJF+rR4hVypvof+j0+V3a6Tq3Oe43c2O73G+femfxv90+K2GumysU8Ilosbmxts+NxL32HvtO89R5pbU031s4q7YJjeqnqD+U8jyKrhERLVdFt9VtOijqWzGNkgGRDmtLgOcbiLtcOYXQOiNLR1MTZoXYmO9QeIcOBHJczqQaoa4SUEuJvejd9pHfIjmOThwKmU9R1fZdq9lXMZwYVY62LJ4/V99x4Hu6ERYeidLR1MTZoXYmO9QeIcOBHJZibg3zC505pYS1wsQoPtpoo5NC1JkA+rwvYTlZ4eGi3Uhzm9cRUI2Q6Qk/yU8uDniGR4jaBmWhrX4W8+853rZSH+kDpkRaK7DLFUysbbjhjPaucPBzYx/Mq00BtHi0fQR09Mx085Je5zrtia5/uj3nWAaLZXINilmKQvmiDGNubhb6Z4Y/SdqVkaD1qNRI5piwsaC4vxXDQPiNgP0Wq1i2tUdNdsR+kycoz3B4yWI9MSjtHqNpnTLg6qcaanOYDwY2553ZAM3HO93Wvf2lZmqexmgosLnM+kSjPtJQCAfuR+yOYvcjmocOCsvpS+Q/f/Skz1wcfwm2HmqU03rfpKtyN6eF4uGtBja5pvY4z3ng9DY23LX6O0C2MhxJc4eTR4BTzaVpLttJTWNxHaIdMA7w/OXqLLY94jvHGAG921XXC8IhZGyeUaTyAc9m3ILdal/8A6NL/AGzP1XRQXPmoFPj0lTC9rPxfkaXW87WXQam0PyHxSTpSR8Qwf+eZRERT1U0VB7SqXBpOewsHFr/zMBPzuVfiqLbTQWngm4PYWHxjN+fJ/wAlDrG3jvuVj6Ny6FZon6mkc+SrhZGj610MscrPajc148Wm4/RY6JRqXRnAOFiul4JWVNOx7fZkaHNPLELjzCxtEVOEmJ2RBNv3H7qI7I9Y2upn08jgDBd4vYDs3Zk35Nde54YgodtH20tc80+ihd5OF1UBmTygHE8MZHgNzk/ifpsDlyKupjS1D4jsOXhs9FN9bJWuqC6slZS08YIa6RzWl9va7NpN3OPQbg3InIxXT23miiY2Kip3ziPJpeexitbfbN7vMN4qpKzV3SEzzJNHNI873PdjcfEk3WLVaInp2h0sBa29sThfPlvyW7NLRog3GZKk2m9sOk6u7RN2DPgh+qy/HfH/AHlH9CwU5nvpJ9Q2NxzdE1r3EneXOc7cOgcVttDav0dTAXmbs3j2gcLcPkT3gea8KWrbRSPjLY6qB2WK1iL5WuQcuYFxyK90Vj1udvRdA6k6i6IbCyeiiinDgCJnntnXH4vYdzADSDwCm65Q1U1uk0XWieHF2DnWlgxEtLDw3gFwBu1x4jkSD1NozSLKiGOeI4mStD2nmHC48+ixIstzXBwuFkoiLxZKq9o2zq2KqpG5b5YgN3N7By5jzVXrqRVXtG2dWxVVI3LfLEOHN7By5jzS2ppvrZxV2wTG72p6g/lPI8iqvRES1XRSDVDXCSglxN70bvtI75EcxycOBUi1n28u7T6Po2lfJKcg+RpOZ+CJly71GfAqvVvdT9an0E/aNAc1wDZG5XLQb5HgRmQplPUdX2XavZVzGcGFW3rYsnj9X33Hge7PpNlOlNKyNn0vUOjYMwwkOkAdvDI29yO9hfjuuDZWfqpszodHgGCEOkH8aSz5b8w61m/ygLe6J0tHUwtmhdiY71B4hw4EclmJuDfMLnTmlhLXCxCLC0zpIU9PLM61o2F1ibXIGQ8zYeazVWu2PT+GOOkYc39+Qfdae4D4uuf5Qtcr9BhcpmH0pqqhkWwnPw2qqamcve57jdziXE8yTcn1XmiJCutgWFgphsppMekozl9W17/7uEW83BXoqq2K6O71ROeAbGPPvO49GcOPirVTijbaPxXNukUvWVpA+kAc+aIiKWq+iiG1HQ5n0e9zfagPajwaCH/3ST5KXr8yxhzS1wBBBBBzBByIKwe3TaWqRTTmnmbKNhuuXUW01l0MaWqlgN7Md3SeLTm0+bSFq1XyCDYrr8b2yND26iLhaTTlVI6RtPEXfWWa5oNsWJwwtdzFw02PGx4Kd6vaoxUouO/LxkIzHRg4D59eCh2pjWy6QfK/+G1z2ttckjuiwtmQDfncBSvUquM8c07zd0kpy4ta1owt8ACbeJ5qxU8YYwBcdxmrdVVL5Nl/TUPRSJeVTHiY5uFrrgjC72T909Du/wAV6opKSKsNYNXGMjNXSEhjXWkiPtxOvYtPgTa3UG5ButbBNiZc+fLqptJSf6bV03uVUIkHJrh3CT4uub+CgGjHe03z/YrAZFSXdpl93ssuaK7C3pl5bldv9HnWczUctG8kmmcCz+zlucN+jw7ycOSo6hfdvOxt5DcrH/o4zOFZV8IuwBe63dBEgw3dw7pk9DyWLti2QXBLV0IirzWzbhQUd2RO+lS/DER2Y/FLm38uI9FAjpHT2nrtiBpqV3EYoYiDzksZJLjeG3HQLBSVaOtW1SgoLtlmxygfYxd9/g4jutP4iFWk+0fTGmHGLRcBgjHtSMPe8HTus1ptbJtnb96lOqewKjp8L6smqkGdj3YQfwDN38xseQVmwU7WNDGNDWtFg1oDWgDgAMgEIVH1myWrpqMSySNnkbcyNYCS1vMOOb7Z3yHnZQ9dSKq9o2zq2KqpG5b5YgN3N7By5jzS2ppvrZxV2wTG72p6g9zTyPIqr0REtV0Ug1Q1vkoJcTe9G77SO+RHMcnDgVfGidLR1MTZoXYmO9QeIcOBHJczqQaoa4SUEuJvejd9pHfIjmOThwPkplPUdX2XavZVzGcGFWOtiyeP1ffceB7r70jpBkET5pTZjAXE+HAdTuA5lc7aw6bdV1Mk78i85Dg1oya0eA+dzxUo2ia/iswwU5IgFnOJBaXu32I+FvLmL8AVBV7VTaZ0W6gscAww0rDLKLPd6D9zt4IiLd6naD+l1kUNjhvieeTG5u9cm+LgojQXGwVhllbEwyO1AXKuPZzob6Po+IH2pPrXeMlreYYGA9QVJl8AtkF9VgY0NaGhcfqJnTyuldrJJRERZLSiIiEKudr2rJkjbVxi7ohhkH3Cbh38pJv0d0VQrqKSMOBa4AgixBzBByIKoPXrU91DPlcwyXMbuX3HH4h8xnzsrrIbHTHFXro5iQcz4WQ5j5e8buHt4Kv6af6LpGOQ5Mc4E8sL+66/TM+i2+rVc2jr6imkIYxzjhJNgC0ksvyu07/Ba/TujjK1pZm5t8uYPLrkvtPrBDOBDpGOzmjC2dowyNtweBv9D4cVNpZQ9gzzCrOPUDqeqedE6Dsx7+hvkrOXwnj81B6ahEbQz/KobF7ga5odbeO9ju3hks2XT1DHC9jp3zYsn3dI978PulxFgDa2VhYqbdVkx7s+C1ddpi0VXWC4NQ4QQHjgYO84dCPmonTHBGXcXZD/AO9fRZOkNJy1s7Q2Mut3YoIwSGjg1rWjM7r2GfTICwNWdg9ZVFr61wpot+DJ01uQaO63Lmbjktd1LEZtZVnDMGsLRm53Lrl6qf6obJ9KVcQjeX0lK843doS3Fewv2IILjYC2Kw5FXfqps1odHgGCEOkH8aSz5fJ1rN/lDQpSvLraGgXUC1T2MUFEGucz6TKM+0lFwD9yP2QPG56qegIi8WSIiIQiIiEKq9ouzq2KqpG5b5YgN3N7By5jzVXrqRVXtF2c2xVVI3LfJEBu5vYOXMeaW1NN9bOKu2CY3qp6g/lPI8iqvRES1XREREIRXNsm1ZMFOamQWfOBhB3iMZg/zb/ANUF2f6mOrZsbwRBGRjPBxyPZg8yN/IeIV7gWTGjhz0zwVN6R4iA34WM5n5uQ5n7r6iImao6IiIQiIiEItfp7QcdXA6GUZO3HLE0jc5t9xH+I4rYIvCARYrNj3RuDmmxGpc3axavyUc7oZRuza61g9vBzen6G4WjrdHslFnjPgRkR4FdI626qx10HZv7r25xv4td4cWniP3AVC6Z0NLSzOhmbhc30I4OaeIKTzQuhddupdIw3EYsSh6uUDS2g7e8fzJRf/NZnxu9Av2NWIub/AFH/AIrbotfxEv8AkpQwahGqIev7qXbOdcYdHAxOp2YHHOVjR22Z99x9to5cPkrq0VpiGpjEkD2vaeI3jo4bwehXM6ytH6TlgfjhkdG7m028jzHQrdFVubk7MeqX1/R6CftQ9h36Tw2cPJdNIqk0FtkkaA2rj7T/AHjLNfbq32SfDCp5onXqjqLYJ2hxt3H/AFbrngMVgT4EpgyeN+oqnVWE1dN87CRvGY+3Gy36L4Cvq3pWiIvjnAC53BCF9RRzTG0GipwcUwe74IrSO+RsPMhQHT22GaS7aVghb8brPkPl7Lfn4rQ+ojZrKa0uD1dT8rLDech9+CtHTOnYaWPtJ3hg4D3nHk0byVUet21CapvHT3hhORsfrHj7xHsi3AdbkqHVldJK4vle57j7ziXH1K8EulqnPyGQVzw/AIaUh8nad6DhzKIiKGrEi3Gq+rUlbOIo8m73vtcMbzPXgBxPmvHQOgJayYQwtuTvcfZaOLnHgP13K+dVtVoqGHs4rkmxe8k3c4cbXsB0Hz3qVTwGQ3OpIsYxZtEzQYfxDq7u88t6zNEaJjpoWQxCzWC3Uni53Nx3krNRE5AtkFzRzi9xc43JRERerFEREIRERCEREQhFrNPauw1kXZzsuPdcMntPNjuG4eK2aLwgEWKzjkdG4PYbEKiNa9nNRR4ntHaw/G3e0cO0bw8RceCiS6kUP1h2X0tSS9gMEh95gGEnm5m70sl0tHtYrnQdJRbQqhxHMft5Ki0Ur05s1rKe5EfbMHvR94+bPaHoR1UVc0g2ORG8cVAcxzTZwVtgqIp26UTgR3L4iIsFvWfQaeqIPsZpIxya9wb5tvY+i3dLtOr2ZdtjHJ7GH54Qfmoqi2Nkc3USo0tJBLnIxp8QFKarabXv/j4Ryaxjfnhv81pK/Tc8/wBtNJJxs57nDyBNhvKwUXjpHO1koipIIs42NHgAiIiwUlEX7iiLiGtBJOQAFyTyAUu0Fstq6ixe3sGHjJ7Xkzf62WbWOebNCjz1UNO3SlcB4/zNQ5TXVPZjPVYZJ7wwnO5H1jh9xp3DqedwCrE1c2b0tIWvwmWUe+/MA82s3D5kc1K0wio9r1UMQ6S3GhSjieQ5nyWDojQsNLGI4GBjRvtvJ5uO8nqs5ETAAAWCpz3ue4ucbkoiIvViiIiEIiIhCIiIQiIiEIiIhCIiIQipzbF/Wo/wn9l8RRKz+mrB0d/vR4H2VfoiJMulIiIhCIiIQiIiEKydjH2034f3CtoIidUn9ILmfSD++d4D2X1ERSkhRERCEREQhEREIRERCF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AutoShape 9" descr="data:image/jpeg;base64,/9j/4AAQSkZJRgABAQAAAQABAAD/2wCEAAkGBhQPEBUQDxQVFRQUFxUQFRAUFRUUGBYQFhcVFRQUEhQXHCYeFxokGhQUHy8hIycpLC4sFR4xNTAsNSYrLykBCQoKDgwOGg8PGiwlHyQsLCwwNDAsLC8tLTQtLCwsKjAsLCwsLCwsMCwpLCw0LC0sLCwsLCksLCwsLCwsLCwsKv/AABEIAOEA4QMBIgACEQEDEQH/xAAcAAEAAQUBAQAAAAAAAAAAAAAABwEEBQYIAgP/xABKEAABAwICBwIJCQUGBgMAAAABAAIDBBEhMQUGBxJBUWETgSIjMkJScXKRoRQYU1Ric7GywTOCktHTCBc0NdLwk6OzwsPhQ2OD/8QAGwEBAAIDAQEAAAAAAAAAAAAAAAUGAwQHAQL/xAAzEQACAQIDBgQGAgEFAAAAAAAAAQIDBAURIRIiMUFRYQZxseETMoGRodFCwfAUI1Ji8f/aAAwDAQACEQMRAD8AnFERAEREAREQBERAERUugKoqXRAVREQBERAEVEugKoqXVUAREQBERAEREAREQBERAEREAREQBERAEVF4kmawFziAALlxNgBzJ4ID6LyStA1i2tQw3ZRjtn/SG4jB6HN/dh1Ucaa1rqawnt5XFpN+yHgsGRA3BnkM75LUq3cIaLVlhsvD91c5SluR78ft+8iZNK6/0VNg6YPd6EXjDexObcBlbE8Vq1ftnbiKenccrOlcG+u7W3/MotRaM72o+GhaLfwxaU1/uZyf2X4/ZvNRtfrHOuxsLB6O453x3gsc/aXpAknt7dBFDYdBdhK1dFgdxUf8mSkMIsocKUfqs/U2b+8rSH1g/wDCh/0K+i2tVotfsXWte8ZBPrIdYe5aWiKvUX8mezwmynxpR+2XoSZR7aHX8dTi1xjG+1hxwcMfeFs2jNp1FPYF7oieErd3iAPCF28eag1FmjeVFx1I2v4asqnyJx8n+8zpqnqGyND2ODmnEOaQ4EcwRgV9AubdGaYmpXb1PI6M8d02B9puR7wpC1e2v5Mrmch28Y7rvj+Pg9bDgt2neQlpLQrN54buaC2qW+u3H7folFFaaO0nFUsEkD2vYcnNNxfiDyPQq6W7xK004vJlUREPAiIgCIiAIiIAiIgCIiApdLoVq2u+u7NHR7rLOqHjwI+DR9JJ9nkOJHrI+ZyUFmzNQoVK9RU6azbL/WbWyHR8e9KbvIJZEPKeRy5C9sTgoZ1n1zn0g7xjt2K/gwNJ3QL4b2W+7DMj1ALFV+kZKiQyzvL3uzcfgAMgOgwVsoavcyqaLRHScLwKlZpTnvT68l5fsIiLULCEV5o3RE1U7dp43yEYkNF7Dqchkc+S3PRex+oksaiRkQ4tbeR1r2OVmjDEYnNZYUZz+VGhdYla2ulWaT6cX9lqaAimKk2P0rLdo+WQg3PhBgI5EAX9xWT/ALstH/Qf82b/AFrZVjUfQhp+KbOLySk/ov7ZBSKdv7stH/Qf82b/AFqyrNktE83Z2seFgGvuAefhgk+9HY1OqPI+KrRvWMl9F+yFkUj6R2NSDGmna7LwZGlh6+E2/ut3rTdMar1NHjUQua308HM4ee244gLBOhUhxRLW2LWly8qc1n0ej/JikRFgJMv9Dadmo5O0p3lh4jNrhjg9uTs+KmHU7aFFX2iktFP9GTcPsLkxuOfHwcxbjmoPXqOQtIc0kEEEOBsQRiCDwK2aNxKl5ELieD0L2ObWU+T/AH1OnAUuo62f7Re3Ipax3jThHMbAScmP+3yPH15yKCpmnUjUW1E5pd2dW0qOlVWvr5FURFkNQIiIAiIgCIiAKiqrXSWkGU8T5pTusY0uceg5DieHenA9ScnkjD66a2s0fAXYGV4Iijzu70nD0RcX7hxUEVlY+aR0sri97zvOecyf94W4WV9rHp99dUOnkvjgxl7hkY8lo/U8SSsWoO5rurLTgdSwbCo2VLOS33x7dkERFqk8fajo3zPbHE0ve42DWi5JUnasbJWt3ZK87xz+TtPgjpI8eVxwGHUqNdG6TkppWzQOLXtNwR8QRxB4hTjqbrlHpGK4s2Zlu0ivl9pnNp+GR679pCnJ73EqfiKve0YJ0dIPi1x9kZ2jo2QsEcTGsaMmtAAHcF91QKqlznbbbzYREQ8CIiALxIwOBBFwcCDxHIqr8laGsLTjiPigNU1l2WwVN301oJM7NHi3H7TPNx4t9xUUab0DNRSdlUMLTiWnNrmg2ux3EfHmAujGPDhcZFWemNDRVcRhnaHNd7weDmnMHqtOtaxnqtGWLDcfr2rUKm9D8ryf9HN6LZdc9SpNHSXF3wuNmS2yPoSWyd+PvA1pRE4ODyZ0a2uadxTVSm80wCpg2ba8fKWilqX3naPAec5IxzPF4+Ix4FQ+vrS1TontkjcWvaQ5rhgQRkQslCs6Us+Rp4ph0L+i4P5lwfT26nTKqsFqfrI3SFM2UWDx4EjB5sgAvboQQR6+izqnYyUlmjk9WlKlN05rJrQIiL6MYREQBERAFE+1vWXfe2ijODLSS24v8xncDf1kclJel9ItpoJJ3+TG0vIHG2QHrNh3rnStrHTSPlkN3vcXuPUm5t0WjeVdmOyuZavDVj8au681pDh5+36PgiIoc6MAEUwbM9UGxUxqJ2gvqG2DXAECnNrAgjzsz03et9T191CNE4zwAup3HEZmInIO5t5HuPXalazjBTIKjjlvVupW3DLRPk3z9uppaudG6RkppWzQuLXtNw4fEEcQeI4q2RaybTzRNzhGpFxks0ye9Tdco9IxXFmzMA7SK+X2mc2n4ZHrsi5p0bpGSmlbNC4tew3Dh8QRxByIU4am66R6RjtgyZo8OL/uZfNvxHHrMW9yqm7Lic1xnBZWcnVpaw9PPt0ZsyKl0W6VsqiIgCt6un3x14fyVwqOdYXPBAYjRVRZ5YcnYj1jl3fgsusHRAunB9px9RB/UrOIC3r6BlRG6KZocx43XNPEfoeqgTW3Vh+j6gxOxY67opPSZfjycLgH38V0IsDrhq22vpXRGwePDif6MgGFzyOR9fqWtcUFVj3JvBsTlY1sn8kuP7+hz8i9zQljix4Ic0lrmnMOBsQeoIsvCgmdUi01mjZtn+snyGraXHxUtopOlz4L+4/AlTw0rmFTvs7078roWFxvJF4l5xxLQN1xJ4lpaT1upSxqfwZRfFFik43UVx0f9P8Ar7G0IqKqkilBERAERUQEfbYdLblPHTA4yu33DD9nHiLjPFxbj9kqIlue1fSBk0gY8bQsYyxA8pw7QkWzFntz5Hv0xQV1PaqPtodUwC3+DZQ6y3vvw/GQWb1O0H8trI4SPAvvyZ/sm4m5GV8G/vLCKVNjeiwI5qk5ucIW+y0BzvVi5vuC8t4bdRIzYzdf6W0nNcXovNkktZbALzNCHtLXAOa4FpaRcEHAgjivoqFTxyXMhXX3UE0TjPTgup3HEZmIng77PI9x66Wum5YQ9pa8AtcCC04gg5ghQxr7qEaJxngBdTuOIzMRPB3NvI9x6xVzbZb8C/4Hjnxcre4e9yfXs+/qaWvvRVz4JGywuLHtN2uGYP6+pfBFHp5cC4SjGayks0ycdR9eWaQZ2clmVDRdzMg8enH05jh6ltoK5mpap0T2yRuLXtO81wNiCOIU16ja9Nr2dnJZtQ0eEzIPaPPj/UcPUpi2udvdlxOcY3gjtW61FbnP/r7G3KqoqrdKuFZaScbW4cf5K9VCEBrXyt0d9zM8bXPcrSTT07Md6/tNFvwC28MAyACq5gIsRccigNe0Xre17hHMAwnAPv4JPAG/k/gtgWoa26utYwzwiwHlsGVj5w5dR/JXepOmTNEYnkl8XE5mM+Tj0xHuQGg7WdA9jUtqWCzZ773ITNAv0xbY/uuWiKd9o+i/lGjpfSiHbtPsYux9neUEKFu6ezUzXM6d4cu3XtFGXGGn05f52C3rZHpbsqt0BIDZmYXsPGR3Lc/sl+A/RaKshq/pD5NVQzY2ZIxxtYncvZ4F8MWlw71goz2KiZJ4nbq4talPt+Vqjo4Kq8helYTjwREQBUKqqFAc7a1VXa11Q8HeBlfYn0QbNz5AAdyxSudJftpPvH/mKtlW5vOTZ2m2goUYRXJL0AU+bPqXs9G04BvvM7S/3ji+3dvW7lAa6S0MwCmhAFh2ceA9kLfsFvNlU8WTapU4dW39l7l6iIpUoIXzmiD2ljwHNcLFpFwQcwRyX0VLICFdftQjROM9OCadxyzMRPB3NvI9x66Wum5oQ9pa8AtcC0tIuCDgQRxChjX3UE0TjPTgup3HEZmIng77PI9x6xVzbbO/Av8AgeOfFyt7h73J9ez7+ppa+tLVOie2SNxa9pDmubgQRxC+SKPWmpcJRUk4vgThqNr0yvZ2clmVDR4Tcg8Dz4/1HD1LbrrmWnqXRPbJG4tc07zXNNiCOIKmjUXX5tc0QzkNqAMshIB5zOvMKXtrnb3ZcTnWNYG7ZutQW5zX/H29DclVUBS63iqlUREBaaVHiJfu3/lK03Z3+2l9hv5ity0qfES/dv8AylaZs6PjpfYb+YoDep4t5paeILffguaKiHce5l77riy/PdJF/gumiudtbGgV9SALATS2A9oqOv1uply8Jzyq1IdUn9n7mKRECii/PgdI6DqRLTQyNO8HRsdvc7tGKvlg9SP8upfuY/yhZxWSLzSZxStHZqSS5N+oREX0YgiKhQHNWkv20n3j/wAxVsshrFTCKsnjBuGyyNv+8Vj1W5rKTO1W8lKlGS6L0KFdK6I/w8X3cf5QuawugdRqvtdHUzrkkRhhJvfeZdjs+rSt+werRUvFsG6dKXRtfdexh9qWv0mhoIpoomSGSQxEPLgAN0uuLepRt85Oo+qQ/wAci2D+0j/gqb78/wDTcufFKlCJj+cnUfVIf45E+cnUfVIf45FDiICY/nJVH1SH+OReJv7Rk72lr6OBzXAgtL3kEHMEKH0QcDdqPTzKp7t1giJJIiDi4BudmudibdVeqP43lpDmmxGII4FbbobTImG67CQcPSHMfqP9iKurXZ34cC/4Hjnxcre4e9yfXz7+pk17ilLHBzSWuaQ4OBsQRkQRkvCKO4FwaUlkzb6nbdWU0bb08Uu6AHSlz2uJy3nNbhj0+CsPnJVH1SH+ORa8RfA+qy1fTWheyvJHiziPR/8ASl7a6292XE57jeB/Abr263ea6e3oST85Oo+qQ/xyLetQtpkulKOrqHRMidTjwQ0ucCdxzvCv1aFzHZTXsN/yzSfq/wDDIt6XBlWprOaT6okjU7WSWtdK2bcs1rSN1pHlFwN7k3yVnqbrNLUVPZvbEGljneAzdNwW2xvliVb7Mv2k/sx/i9WOzr/G/wD5P/Fi1Izlua8cyxV7WjF3OUVuqOXbNEnlc8a3/wCYVX38v5iuhXvDQSchifUFzVXVHaSySXvvvc+5zIc4kE+9Yr97qRt+E4P41SfRJfd+x8ECJdRRf2dB6j/5bS/cx/lCzixurdKIqOCMG4bFGLn2QskrJH5UcVrtSqya6v1CIi+jCFQqqoUBBm0+i7LSUhwtI2OUWFs27hv1uwnvWqKVNsuiyWQ1I80mF2eThvNNrWAu1wv1aorUDcx2arOr4HX+NZQfRZfbT0Cl7Y9pPfpZKcnGJ+8BfzJMcBwG8H95KiFbNs7038krmFxsyXxD78N4jdPc4N7iV7az2KiPMctXc2ckuK1X09syU9etQotMRRwzvkYI39oDHu3J3S2x3mnDFaX83Ci+sVPvh/pqWkU6cpIl+bhRfWKn3w/00+bhRfWKn3w/01LSICJfm4UX1ip98P8ATT5uFF9YqffD/TUtIgIm+bjRfWKn3w/01Vn9nSjaQRU1QIxBBhwP/DUsKhQZkIa6bPH6PAlic6WHAOe4DeY77YaALHmB09eoLpuWEPaWvALXAgtOIIOYIUMa+6hGicZ4AXU7jiMzETwdzbfI9x6xVzbZb8C/4Hjnxcre4e9yfXs+/qaWqEXFjxw7lVFHFxaTWpk9T9nej695inmnhmJJY1pi3HjkwuYSHDkSb8OQlvVLZrBoynqKeGWV7akWc5+5dvguZ4O60DJ3G+ShJriCCCQRiCMCCMQQRkVLWoG0Xt92lrHWl8mOU4CTk13J/wCPrzlra52tyfE5/jWBug3cWy3eLXTuu3p5Gz6v6qMoi8se92+Gg727huknCwHNfHQWpcdHL2zJHuO6WWdu2sbY4Aej8VsQKLd2I6acCsSuq0trOT3uPcwOvOlPk1BPIDZxYY2kGx33+CCDzF7/ALq5/Uk7YdObz46NpwZ46T2jcMHcN4/vDko2UTeT2p5dDoPhq1dG1+JLjN5/TkFdaLpDNPFEMDJIyO5xA3nBtyOWKtVuOyrRfbV4kI8GFrpL4+URuNGVvOdgeR5LWpR25pE1iFf/AE9tUqdE/b8k2MbYADAZAdF6VAqqxHGwiIgCoVVEBitZtDispZYDm5p3b8JBiw34eEAud5Iy0lrhYglpBzDhgQetwunLKGNqmrvyeq+UsHi58T0mHlDvFj71H3tLOKmuRbvDF6qdV28npLVefuvQ0hERRJ0InXZ7rR8upQHnx0XgSDifRk7xn1BW0hc7at6wPoKhs0eWT2enHfwm/wAjwICn3RGlY6qFs8Lt5jxccCDxDhwIOFlN21ZVI5Pijl2OYY7Os5xW5Lh27frsXqKl1VbZABERAEREAXzmhD2ljwHNcC0tOIIOYIX0VLIM8iE9fdQ3ULjNAC6ncfWYifNdzbyPceumrpueBr2ljwHNcC0tIuC04EEHMKFtfdQnULjPAC6ncfWYifNcfR5HuPWKubbZ34cC/wCB458XK3uHvcn17Pv6mmoERRxcXqSxs92hdtu0lY7xnkxTH/5OTHn0+R87157tp3TLKOnfUSZMGA4uccGtHUmy5xWX0xrVUVkUUU795sQw5udjZzz5zgML+s5klSFO8cYZPjyKfeeGo1LmM6WkG95dPLz/AAWGka99RK+aU3fI4vd6zwHQCwHQBW6ItBvN5st0IKEVGPBBTVsp0J2FF2zhZ9QRJj9EMI+GViXfvqLdVNAmuq44PNvvyHlE3yu84AdXBdCQxhoDWiwAAA5AYAKRsaWrmymeKL1KMbWL46v+j2iIpQogREQBERAFjNYdCMrad9PJhvDwXZ7rx5Lx6j+o4rJqhXjSayZ9wnKElKLyaOatJaPfTSvhmbuvYd1w+II5gixHrVspp2h6k/LY+2gA7eMZZdqz0CeY4X6jC9xC7m2NjmMLdeRUFXoulLLkdWwnEo31FS/kuK/zkyi2TUzXOTR0nF8LyO0i/wC9nJ3wPuI1tFihNweaJC4tqdxTdOqs0zpHROl46uJs0Dg5juPEHi1w4EclfLnTQOsk9DJ2lO+1/KjNyx/ttvj6xY9VL2rG0WnrbMeRDL9G8izj/wDW/J2WWB6KYo3Uamj0ZzXE8DrWbc4b0OvNef7NtRURbZAFUREAREQFF4mga9pY8BzXAtLSLgg5gheyl0C0IT191CNC4zQAup3HqTET5rubeR7j101dAa0a0UtJG5tS4OLgR2As5zwRkW8BjmbDFQNXSMdI90TCxhcS2Mu3i1vAb3H/AHnmoa7pQhLOL+h0zw/fXFzS2a0Xpwl19+58ERFpFlCAXRSTsy1H3y2uqGjcGMMZF9530rhyFsOuPK+WlSdSWyjQxC+p2VF1Z/RdX0Np2d6qfIafekFp5bOffNjfNjzIwxJ6noFtgVUU/CKglFHJLivO4qSq1HqwiIvowBERAEREAVFVEBQhR3tB2eduTVUbfG5yQjDtPts5P5jj685EKWWOpTjUjlI27S8q2lVVaT19ezOY3sLSQ4EEGxBFiCMCCOBXlTbrns8jrrzRWjqLeUcGyW+kAGdsN4Y4DOyh7SuiZaWQxTsLHDgciLkbzTkRhmFC1reVJ9jpuGYvRvo5LSXNfrqizS6ItcmMjZNB7QaujAa2TtIxgI5buAAFgGu8oDLC9sFvOjNsUDxaoifGbZttI2+GWR58OGaiJFswuakOZDXWB2dy85QyfVae34OgqXXmilBLamIWw8N3Z+4SWv3LKsr4yLiRhBxBDhkuaFTcHIe4LZV++cSEn4Th/Cq/qv8Aw6a+WM9Nv8QWNq9b6OLe36mEFuBaJGucDy3Gkuv3LnfcHIe4KqO/fKJ5DwnFPeqv6L3Jn0ptbpIwRCHzOyG6NxuVwd52Nr4Zdy0rTW1OrqLtitAw+hi+3WQ/iAFpqLXndVJc8iXtcAs6GuztPvr+OB6kkLiXOJJJuXEkkniSTmV5RFqk6kkskEXuCB0jgxjS5zjuta0XJJ4AcVKGpmy0M3Z68Auwc2nvcDj47mb+aMMMb5LNSoyqvJEdf4nRsobVR68lzZh9RNnbqlzairaWwCzmxnAy8RhmGdePDDFTFGwNAAAAAsABYADIAcFUBVU3SpRpRyRzHEMQq31TbqfRckERFlI8IiIAiIgCIiAIiIAiIgCsNMaEhrI+zqGB7eF8C02tvNcMWnqFfovGk9GfUZSg9qLyZD+seyaaIl9Ge1Zn2ZsJAOQ4P+B6ErRKimfE4ska5jhm1wLSOGRXTW6rLSehIapu7URMkGQ3mgkey7Np6ghaNWyjLWOhabLxNWpbtdbS68H+mc3Ipe0rsegeb08r4vskdo3uuQ7lx4LVa7ZPWR3LOzlABPgOsfUA8DFaU7WrHlmWm3x+yrfz2X30/PD8mloszUam1sZAdSzY+iwye8x3t3qwqtEzRftYZWe3G9v4hYHCS4olIXdCfyzi/qi1RfeCgkkO7HG9x9FrHOPuAV/DqlWPIa2lnuecT2jvc4ADvK8UJPgj2VzRh800vqjEottodl1dLYuY2MXse0e24HOzb4LZ9FbGmizqqcuyvHE3dHUb7rkjLgFnjbVZciNr45Y0VrUz8tfYixrSSABcnAAZk8gFtur2zOqqrOkb2EZsd6QeER9mPPvNhjxUs6G1SpaMeIiaHfSEbz+HnuxGQwGCy4C3KdilrNlZvPFFSacbeOz3fH7cPUwermp9Po8eJbd5FnTOxe4cRfgLi9hgs6qWVVIRiorJFSqVZ1ZOc3m31CIi9MYREQBERAEREAREQBERAEREAREQBERAUKWVUQFLJZVRAUsllVEBRFVEAREQBERAEREA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905001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 descr="http://www.bornmuehle.de/uploads/pics/mann-asthma-inhalator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3267561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600200"/>
          </a:xfrm>
        </p:spPr>
        <p:txBody>
          <a:bodyPr/>
          <a:lstStyle/>
          <a:p>
            <a:r>
              <a:rPr lang="bg-BG" sz="4800" b="1" dirty="0" smtClean="0">
                <a:solidFill>
                  <a:srgbClr val="FF0000"/>
                </a:solidFill>
              </a:rPr>
              <a:t>Проблеми, които изскват бързо решаване</a:t>
            </a:r>
            <a:endParaRPr lang="bg-BG" sz="48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БЪЛГАРСКО ДРУЖЕСТВО ПО БЕЛОДРОБНИ БОЛЕСТИ</a:t>
            </a:r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5843958"/>
            <a:ext cx="923925" cy="9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6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6000" b="1" dirty="0" smtClean="0">
                <a:solidFill>
                  <a:srgbClr val="0000FF"/>
                </a:solidFill>
                <a:effectLst/>
              </a:rPr>
              <a:t/>
            </a:r>
            <a:br>
              <a:rPr lang="bg-BG" sz="6000" b="1" dirty="0" smtClean="0">
                <a:solidFill>
                  <a:srgbClr val="0000FF"/>
                </a:solidFill>
                <a:effectLst/>
              </a:rPr>
            </a:br>
            <a:r>
              <a:rPr lang="bg-BG" sz="6000" b="1" dirty="0" smtClean="0">
                <a:solidFill>
                  <a:srgbClr val="0000FF"/>
                </a:solidFill>
                <a:effectLst/>
              </a:rPr>
              <a:t>Епидемиологични данни</a:t>
            </a:r>
            <a:endParaRPr lang="bg-BG" sz="4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 </a:t>
            </a:r>
            <a:r>
              <a:rPr lang="bg-B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ранно </a:t>
            </a:r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откриване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Национална програма за хронични незаразни болести</a:t>
            </a:r>
          </a:p>
          <a:p>
            <a:pPr lvl="1"/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Национална програма за ХОББ, бронхиална астма и алергичен ринит</a:t>
            </a:r>
          </a:p>
          <a:p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Ваксинации </a:t>
            </a:r>
          </a:p>
          <a:p>
            <a:endParaRPr lang="bg-B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БЪЛГАРСКО ДРУЖЕСТВО ПО БЕЛОДРОБНИ БОЛЕСТИ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5843958"/>
            <a:ext cx="923925" cy="9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350</TotalTime>
  <Words>376</Words>
  <Application>Microsoft Office PowerPoint</Application>
  <PresentationFormat>On-screen Show (4:3)</PresentationFormat>
  <Paragraphs>114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PowerPoint Presentation</vt:lpstr>
      <vt:lpstr>Хронична ОББ</vt:lpstr>
      <vt:lpstr>Х О Б Б</vt:lpstr>
      <vt:lpstr>Х О Б Б</vt:lpstr>
      <vt:lpstr>Х О Б Б</vt:lpstr>
      <vt:lpstr>Х О Б Б</vt:lpstr>
      <vt:lpstr>Х О Б Б</vt:lpstr>
      <vt:lpstr>Проблеми, които изскват бързо решаване</vt:lpstr>
      <vt:lpstr> Епидемиологични данни</vt:lpstr>
      <vt:lpstr>Тежко недофинансиране на белодробните клинични пътеки</vt:lpstr>
      <vt:lpstr>Кислородолечение  у дома</vt:lpstr>
      <vt:lpstr>Последствия </vt:lpstr>
      <vt:lpstr>Обединени</vt:lpstr>
      <vt:lpstr>Х О Б Б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475A_MT</dc:creator>
  <cp:lastModifiedBy>475A_MT</cp:lastModifiedBy>
  <cp:revision>43</cp:revision>
  <dcterms:created xsi:type="dcterms:W3CDTF">2006-08-16T00:00:00Z</dcterms:created>
  <dcterms:modified xsi:type="dcterms:W3CDTF">2013-11-06T07:53:10Z</dcterms:modified>
</cp:coreProperties>
</file>